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4" r:id="rId2"/>
    <p:sldId id="344" r:id="rId3"/>
    <p:sldId id="353" r:id="rId4"/>
    <p:sldId id="336" r:id="rId5"/>
    <p:sldId id="356" r:id="rId6"/>
    <p:sldId id="338" r:id="rId7"/>
    <p:sldId id="339" r:id="rId8"/>
    <p:sldId id="357" r:id="rId9"/>
    <p:sldId id="365" r:id="rId10"/>
    <p:sldId id="361" r:id="rId11"/>
    <p:sldId id="354" r:id="rId12"/>
    <p:sldId id="360" r:id="rId13"/>
    <p:sldId id="358" r:id="rId14"/>
    <p:sldId id="364" r:id="rId15"/>
    <p:sldId id="306" r:id="rId16"/>
    <p:sldId id="345" r:id="rId17"/>
    <p:sldId id="366" r:id="rId18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F7D"/>
    <a:srgbClr val="339933"/>
    <a:srgbClr val="A7B7C1"/>
    <a:srgbClr val="DBE1E6"/>
    <a:srgbClr val="EC2F00"/>
    <a:srgbClr val="324854"/>
    <a:srgbClr val="B5D1E6"/>
    <a:srgbClr val="1D3F7E"/>
    <a:srgbClr val="003F7D"/>
    <a:srgbClr val="697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90274" autoAdjust="0"/>
  </p:normalViewPr>
  <p:slideViewPr>
    <p:cSldViewPr>
      <p:cViewPr varScale="1">
        <p:scale>
          <a:sx n="105" d="100"/>
          <a:sy n="105" d="100"/>
        </p:scale>
        <p:origin x="446" y="67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 Denaux" userId="d8ba65bd-81e5-44a2-9242-cdf6841dc574" providerId="ADAL" clId="{CF8CEBAE-A797-4480-8684-1C875926B978}"/>
    <pc:docChg chg="delSld">
      <pc:chgData name="Ronald Denaux" userId="d8ba65bd-81e5-44a2-9242-cdf6841dc574" providerId="ADAL" clId="{CF8CEBAE-A797-4480-8684-1C875926B978}" dt="2017-10-20T18:25:41.858" v="0" actId="2696"/>
      <pc:docMkLst>
        <pc:docMk/>
      </pc:docMkLst>
      <pc:sldChg chg="del">
        <pc:chgData name="Ronald Denaux" userId="d8ba65bd-81e5-44a2-9242-cdf6841dc574" providerId="ADAL" clId="{CF8CEBAE-A797-4480-8684-1C875926B978}" dt="2017-10-20T18:25:41.858" v="0" actId="2696"/>
        <pc:sldMkLst>
          <pc:docMk/>
          <pc:sldMk cId="2267519341" sldId="362"/>
        </pc:sldMkLst>
      </pc:sldChg>
    </pc:docChg>
  </pc:docChgLst>
  <pc:docChgLst>
    <pc:chgData name="Ronald Denaux" userId="d8ba65bd-81e5-44a2-9242-cdf6841dc574" providerId="ADAL" clId="{BAF27A0C-F520-4A88-9FCC-5CF4378050A3}"/>
    <pc:docChg chg="undo custSel addSld delSld modSld sldOrd">
      <pc:chgData name="Ronald Denaux" userId="d8ba65bd-81e5-44a2-9242-cdf6841dc574" providerId="ADAL" clId="{BAF27A0C-F520-4A88-9FCC-5CF4378050A3}" dt="2017-10-20T18:08:02.792" v="1825"/>
      <pc:docMkLst>
        <pc:docMk/>
      </pc:docMkLst>
      <pc:sldChg chg="addSp delSp modSp">
        <pc:chgData name="Ronald Denaux" userId="d8ba65bd-81e5-44a2-9242-cdf6841dc574" providerId="ADAL" clId="{BAF27A0C-F520-4A88-9FCC-5CF4378050A3}" dt="2017-10-20T15:02:55.983" v="390" actId="1036"/>
        <pc:sldMkLst>
          <pc:docMk/>
          <pc:sldMk cId="1019804366" sldId="306"/>
        </pc:sldMkLst>
        <pc:spChg chg="mod">
          <ac:chgData name="Ronald Denaux" userId="d8ba65bd-81e5-44a2-9242-cdf6841dc574" providerId="ADAL" clId="{BAF27A0C-F520-4A88-9FCC-5CF4378050A3}" dt="2017-10-20T15:02:05.993" v="380" actId="1036"/>
          <ac:spMkLst>
            <pc:docMk/>
            <pc:sldMk cId="1019804366" sldId="306"/>
            <ac:spMk id="4" creationId="{00000000-0000-0000-0000-000000000000}"/>
          </ac:spMkLst>
        </pc:spChg>
        <pc:spChg chg="mod">
          <ac:chgData name="Ronald Denaux" userId="d8ba65bd-81e5-44a2-9242-cdf6841dc574" providerId="ADAL" clId="{BAF27A0C-F520-4A88-9FCC-5CF4378050A3}" dt="2017-10-20T15:02:11.407" v="384" actId="1037"/>
          <ac:spMkLst>
            <pc:docMk/>
            <pc:sldMk cId="1019804366" sldId="306"/>
            <ac:spMk id="5" creationId="{00000000-0000-0000-0000-000000000000}"/>
          </ac:spMkLst>
        </pc:spChg>
        <pc:spChg chg="mod">
          <ac:chgData name="Ronald Denaux" userId="d8ba65bd-81e5-44a2-9242-cdf6841dc574" providerId="ADAL" clId="{BAF27A0C-F520-4A88-9FCC-5CF4378050A3}" dt="2017-10-20T15:02:55.983" v="390" actId="1036"/>
          <ac:spMkLst>
            <pc:docMk/>
            <pc:sldMk cId="1019804366" sldId="306"/>
            <ac:spMk id="6" creationId="{9C0BB500-258C-4B81-823F-D53034CA703F}"/>
          </ac:spMkLst>
        </pc:spChg>
        <pc:spChg chg="add mod">
          <ac:chgData name="Ronald Denaux" userId="d8ba65bd-81e5-44a2-9242-cdf6841dc574" providerId="ADAL" clId="{BAF27A0C-F520-4A88-9FCC-5CF4378050A3}" dt="2017-10-20T15:02:30.283" v="388" actId="1037"/>
          <ac:spMkLst>
            <pc:docMk/>
            <pc:sldMk cId="1019804366" sldId="306"/>
            <ac:spMk id="7" creationId="{91E4BB87-F484-4EE9-BAEC-B541AD0EEA1C}"/>
          </ac:spMkLst>
        </pc:spChg>
        <pc:spChg chg="add del">
          <ac:chgData name="Ronald Denaux" userId="d8ba65bd-81e5-44a2-9242-cdf6841dc574" providerId="ADAL" clId="{BAF27A0C-F520-4A88-9FCC-5CF4378050A3}" dt="2017-10-20T15:01:39.922" v="324" actId="1036"/>
          <ac:spMkLst>
            <pc:docMk/>
            <pc:sldMk cId="1019804366" sldId="306"/>
            <ac:spMk id="8" creationId="{67D0B33A-4D23-40B3-88CD-BBC55B1D259C}"/>
          </ac:spMkLst>
        </pc:spChg>
        <pc:spChg chg="add mod">
          <ac:chgData name="Ronald Denaux" userId="d8ba65bd-81e5-44a2-9242-cdf6841dc574" providerId="ADAL" clId="{BAF27A0C-F520-4A88-9FCC-5CF4378050A3}" dt="2017-10-20T15:02:40.721" v="389" actId="1076"/>
          <ac:spMkLst>
            <pc:docMk/>
            <pc:sldMk cId="1019804366" sldId="306"/>
            <ac:spMk id="9" creationId="{5C962F78-A2C6-41B7-832D-B268A1BAC3A6}"/>
          </ac:spMkLst>
        </pc:spChg>
      </pc:sldChg>
      <pc:sldChg chg="modSp">
        <pc:chgData name="Ronald Denaux" userId="d8ba65bd-81e5-44a2-9242-cdf6841dc574" providerId="ADAL" clId="{BAF27A0C-F520-4A88-9FCC-5CF4378050A3}" dt="2017-10-20T14:50:10.924" v="106" actId="20577"/>
        <pc:sldMkLst>
          <pc:docMk/>
          <pc:sldMk cId="2262251294" sldId="334"/>
        </pc:sldMkLst>
        <pc:spChg chg="mod">
          <ac:chgData name="Ronald Denaux" userId="d8ba65bd-81e5-44a2-9242-cdf6841dc574" providerId="ADAL" clId="{BAF27A0C-F520-4A88-9FCC-5CF4378050A3}" dt="2017-10-20T14:49:40.361" v="75" actId="20577"/>
          <ac:spMkLst>
            <pc:docMk/>
            <pc:sldMk cId="2262251294" sldId="334"/>
            <ac:spMk id="2" creationId="{00000000-0000-0000-0000-000000000000}"/>
          </ac:spMkLst>
        </pc:spChg>
        <pc:spChg chg="mod">
          <ac:chgData name="Ronald Denaux" userId="d8ba65bd-81e5-44a2-9242-cdf6841dc574" providerId="ADAL" clId="{BAF27A0C-F520-4A88-9FCC-5CF4378050A3}" dt="2017-10-20T14:50:10.924" v="106" actId="20577"/>
          <ac:spMkLst>
            <pc:docMk/>
            <pc:sldMk cId="2262251294" sldId="334"/>
            <ac:spMk id="3" creationId="{00000000-0000-0000-0000-000000000000}"/>
          </ac:spMkLst>
        </pc:spChg>
      </pc:sldChg>
      <pc:sldChg chg="ord">
        <pc:chgData name="Ronald Denaux" userId="d8ba65bd-81e5-44a2-9242-cdf6841dc574" providerId="ADAL" clId="{BAF27A0C-F520-4A88-9FCC-5CF4378050A3}" dt="2017-10-20T17:22:15.240" v="983"/>
        <pc:sldMkLst>
          <pc:docMk/>
          <pc:sldMk cId="4143923963" sldId="336"/>
        </pc:sldMkLst>
      </pc:sldChg>
      <pc:sldChg chg="modSp">
        <pc:chgData name="Ronald Denaux" userId="d8ba65bd-81e5-44a2-9242-cdf6841dc574" providerId="ADAL" clId="{BAF27A0C-F520-4A88-9FCC-5CF4378050A3}" dt="2017-10-20T14:58:17.350" v="130" actId="20577"/>
        <pc:sldMkLst>
          <pc:docMk/>
          <pc:sldMk cId="4111123381" sldId="339"/>
        </pc:sldMkLst>
        <pc:graphicFrameChg chg="modGraphic">
          <ac:chgData name="Ronald Denaux" userId="d8ba65bd-81e5-44a2-9242-cdf6841dc574" providerId="ADAL" clId="{BAF27A0C-F520-4A88-9FCC-5CF4378050A3}" dt="2017-10-20T14:58:17.350" v="130" actId="20577"/>
          <ac:graphicFrameMkLst>
            <pc:docMk/>
            <pc:sldMk cId="4111123381" sldId="339"/>
            <ac:graphicFrameMk id="6" creationId="{9E30CFBD-1A1C-4F81-8C1E-22543230588E}"/>
          </ac:graphicFrameMkLst>
        </pc:graphicFrameChg>
      </pc:sldChg>
      <pc:sldChg chg="del">
        <pc:chgData name="Ronald Denaux" userId="d8ba65bd-81e5-44a2-9242-cdf6841dc574" providerId="ADAL" clId="{BAF27A0C-F520-4A88-9FCC-5CF4378050A3}" dt="2017-10-20T14:51:37.540" v="108" actId="2696"/>
        <pc:sldMkLst>
          <pc:docMk/>
          <pc:sldMk cId="500383320" sldId="341"/>
        </pc:sldMkLst>
      </pc:sldChg>
      <pc:sldChg chg="del">
        <pc:chgData name="Ronald Denaux" userId="d8ba65bd-81e5-44a2-9242-cdf6841dc574" providerId="ADAL" clId="{BAF27A0C-F520-4A88-9FCC-5CF4378050A3}" dt="2017-10-20T14:51:39.257" v="109" actId="2696"/>
        <pc:sldMkLst>
          <pc:docMk/>
          <pc:sldMk cId="2741012963" sldId="342"/>
        </pc:sldMkLst>
      </pc:sldChg>
      <pc:sldChg chg="del">
        <pc:chgData name="Ronald Denaux" userId="d8ba65bd-81e5-44a2-9242-cdf6841dc574" providerId="ADAL" clId="{BAF27A0C-F520-4A88-9FCC-5CF4378050A3}" dt="2017-10-20T14:51:54.345" v="110" actId="2696"/>
        <pc:sldMkLst>
          <pc:docMk/>
          <pc:sldMk cId="4094294495" sldId="343"/>
        </pc:sldMkLst>
      </pc:sldChg>
      <pc:sldChg chg="del">
        <pc:chgData name="Ronald Denaux" userId="d8ba65bd-81e5-44a2-9242-cdf6841dc574" providerId="ADAL" clId="{BAF27A0C-F520-4A88-9FCC-5CF4378050A3}" dt="2017-10-20T14:51:32.006" v="107" actId="2696"/>
        <pc:sldMkLst>
          <pc:docMk/>
          <pc:sldMk cId="876260957" sldId="346"/>
        </pc:sldMkLst>
      </pc:sldChg>
      <pc:sldChg chg="del">
        <pc:chgData name="Ronald Denaux" userId="d8ba65bd-81e5-44a2-9242-cdf6841dc574" providerId="ADAL" clId="{BAF27A0C-F520-4A88-9FCC-5CF4378050A3}" dt="2017-10-20T14:52:01.393" v="111" actId="2696"/>
        <pc:sldMkLst>
          <pc:docMk/>
          <pc:sldMk cId="1880871249" sldId="348"/>
        </pc:sldMkLst>
      </pc:sldChg>
      <pc:sldChg chg="del">
        <pc:chgData name="Ronald Denaux" userId="d8ba65bd-81e5-44a2-9242-cdf6841dc574" providerId="ADAL" clId="{BAF27A0C-F520-4A88-9FCC-5CF4378050A3}" dt="2017-10-20T14:52:05.509" v="112" actId="2696"/>
        <pc:sldMkLst>
          <pc:docMk/>
          <pc:sldMk cId="26454600" sldId="349"/>
        </pc:sldMkLst>
      </pc:sldChg>
      <pc:sldChg chg="del">
        <pc:chgData name="Ronald Denaux" userId="d8ba65bd-81e5-44a2-9242-cdf6841dc574" providerId="ADAL" clId="{BAF27A0C-F520-4A88-9FCC-5CF4378050A3}" dt="2017-10-20T14:52:07.373" v="113" actId="2696"/>
        <pc:sldMkLst>
          <pc:docMk/>
          <pc:sldMk cId="2652642284" sldId="350"/>
        </pc:sldMkLst>
      </pc:sldChg>
      <pc:sldChg chg="del">
        <pc:chgData name="Ronald Denaux" userId="d8ba65bd-81e5-44a2-9242-cdf6841dc574" providerId="ADAL" clId="{BAF27A0C-F520-4A88-9FCC-5CF4378050A3}" dt="2017-10-20T14:52:09.618" v="114" actId="2696"/>
        <pc:sldMkLst>
          <pc:docMk/>
          <pc:sldMk cId="829379319" sldId="352"/>
        </pc:sldMkLst>
      </pc:sldChg>
      <pc:sldChg chg="modSp">
        <pc:chgData name="Ronald Denaux" userId="d8ba65bd-81e5-44a2-9242-cdf6841dc574" providerId="ADAL" clId="{BAF27A0C-F520-4A88-9FCC-5CF4378050A3}" dt="2017-10-20T17:26:51.657" v="989" actId="20577"/>
        <pc:sldMkLst>
          <pc:docMk/>
          <pc:sldMk cId="3650343714" sldId="354"/>
        </pc:sldMkLst>
        <pc:spChg chg="mod">
          <ac:chgData name="Ronald Denaux" userId="d8ba65bd-81e5-44a2-9242-cdf6841dc574" providerId="ADAL" clId="{BAF27A0C-F520-4A88-9FCC-5CF4378050A3}" dt="2017-10-20T17:26:51.657" v="989" actId="20577"/>
          <ac:spMkLst>
            <pc:docMk/>
            <pc:sldMk cId="3650343714" sldId="354"/>
            <ac:spMk id="3" creationId="{25F117CA-08E4-48CE-AB6B-D67D812BEBFF}"/>
          </ac:spMkLst>
        </pc:spChg>
        <pc:graphicFrameChg chg="modGraphic">
          <ac:chgData name="Ronald Denaux" userId="d8ba65bd-81e5-44a2-9242-cdf6841dc574" providerId="ADAL" clId="{BAF27A0C-F520-4A88-9FCC-5CF4378050A3}" dt="2017-10-20T15:34:46.341" v="982" actId="20577"/>
          <ac:graphicFrameMkLst>
            <pc:docMk/>
            <pc:sldMk cId="3650343714" sldId="354"/>
            <ac:graphicFrameMk id="6" creationId="{90942FE9-75A7-4470-ACFD-F5CA5961C0C9}"/>
          </ac:graphicFrameMkLst>
        </pc:graphicFrameChg>
      </pc:sldChg>
      <pc:sldChg chg="ord">
        <pc:chgData name="Ronald Denaux" userId="d8ba65bd-81e5-44a2-9242-cdf6841dc574" providerId="ADAL" clId="{BAF27A0C-F520-4A88-9FCC-5CF4378050A3}" dt="2017-10-20T17:24:15.374" v="985"/>
        <pc:sldMkLst>
          <pc:docMk/>
          <pc:sldMk cId="1772285436" sldId="356"/>
        </pc:sldMkLst>
      </pc:sldChg>
      <pc:sldChg chg="modSp">
        <pc:chgData name="Ronald Denaux" userId="d8ba65bd-81e5-44a2-9242-cdf6841dc574" providerId="ADAL" clId="{BAF27A0C-F520-4A88-9FCC-5CF4378050A3}" dt="2017-10-20T15:22:46.313" v="726" actId="20577"/>
        <pc:sldMkLst>
          <pc:docMk/>
          <pc:sldMk cId="1891876053" sldId="357"/>
        </pc:sldMkLst>
        <pc:spChg chg="mod">
          <ac:chgData name="Ronald Denaux" userId="d8ba65bd-81e5-44a2-9242-cdf6841dc574" providerId="ADAL" clId="{BAF27A0C-F520-4A88-9FCC-5CF4378050A3}" dt="2017-10-20T15:22:46.313" v="726" actId="20577"/>
          <ac:spMkLst>
            <pc:docMk/>
            <pc:sldMk cId="1891876053" sldId="357"/>
            <ac:spMk id="3" creationId="{C0C1ED37-EC11-45C1-A3A6-3367B995EA26}"/>
          </ac:spMkLst>
        </pc:spChg>
        <pc:graphicFrameChg chg="modGraphic">
          <ac:chgData name="Ronald Denaux" userId="d8ba65bd-81e5-44a2-9242-cdf6841dc574" providerId="ADAL" clId="{BAF27A0C-F520-4A88-9FCC-5CF4378050A3}" dt="2017-10-20T15:22:27.660" v="722" actId="400"/>
          <ac:graphicFrameMkLst>
            <pc:docMk/>
            <pc:sldMk cId="1891876053" sldId="357"/>
            <ac:graphicFrameMk id="21" creationId="{6DD73772-8B43-4FA3-8A34-25DB4273902D}"/>
          </ac:graphicFrameMkLst>
        </pc:graphicFrameChg>
      </pc:sldChg>
      <pc:sldChg chg="ord">
        <pc:chgData name="Ronald Denaux" userId="d8ba65bd-81e5-44a2-9242-cdf6841dc574" providerId="ADAL" clId="{BAF27A0C-F520-4A88-9FCC-5CF4378050A3}" dt="2017-10-20T18:08:02.792" v="1825"/>
        <pc:sldMkLst>
          <pc:docMk/>
          <pc:sldMk cId="4017243446" sldId="360"/>
        </pc:sldMkLst>
      </pc:sldChg>
      <pc:sldChg chg="addSp delSp modSp add delAnim">
        <pc:chgData name="Ronald Denaux" userId="d8ba65bd-81e5-44a2-9242-cdf6841dc574" providerId="ADAL" clId="{BAF27A0C-F520-4A88-9FCC-5CF4378050A3}" dt="2017-10-20T18:02:39.585" v="1824" actId="20577"/>
        <pc:sldMkLst>
          <pc:docMk/>
          <pc:sldMk cId="821016422" sldId="365"/>
        </pc:sldMkLst>
        <pc:spChg chg="del">
          <ac:chgData name="Ronald Denaux" userId="d8ba65bd-81e5-44a2-9242-cdf6841dc574" providerId="ADAL" clId="{BAF27A0C-F520-4A88-9FCC-5CF4378050A3}" dt="2017-10-20T15:14:50.779" v="517" actId="478"/>
          <ac:spMkLst>
            <pc:docMk/>
            <pc:sldMk cId="821016422" sldId="365"/>
            <ac:spMk id="3" creationId="{C0C1ED37-EC11-45C1-A3A6-3367B995EA26}"/>
          </ac:spMkLst>
        </pc:spChg>
        <pc:spChg chg="mod">
          <ac:chgData name="Ronald Denaux" userId="d8ba65bd-81e5-44a2-9242-cdf6841dc574" providerId="ADAL" clId="{BAF27A0C-F520-4A88-9FCC-5CF4378050A3}" dt="2017-10-20T15:19:08.180" v="668" actId="20577"/>
          <ac:spMkLst>
            <pc:docMk/>
            <pc:sldMk cId="821016422" sldId="365"/>
            <ac:spMk id="4" creationId="{E5A5AD76-46E1-4DAA-964A-7DF0D48A151F}"/>
          </ac:spMkLst>
        </pc:spChg>
        <pc:spChg chg="add del mod">
          <ac:chgData name="Ronald Denaux" userId="d8ba65bd-81e5-44a2-9242-cdf6841dc574" providerId="ADAL" clId="{BAF27A0C-F520-4A88-9FCC-5CF4378050A3}" dt="2017-10-20T15:15:25.196" v="521" actId="478"/>
          <ac:spMkLst>
            <pc:docMk/>
            <pc:sldMk cId="821016422" sldId="365"/>
            <ac:spMk id="7" creationId="{916F655B-EC57-4305-BE60-2D1EEF9F3C10}"/>
          </ac:spMkLst>
        </pc:spChg>
        <pc:spChg chg="del">
          <ac:chgData name="Ronald Denaux" userId="d8ba65bd-81e5-44a2-9242-cdf6841dc574" providerId="ADAL" clId="{BAF27A0C-F520-4A88-9FCC-5CF4378050A3}" dt="2017-10-20T15:07:09.304" v="393" actId="478"/>
          <ac:spMkLst>
            <pc:docMk/>
            <pc:sldMk cId="821016422" sldId="365"/>
            <ac:spMk id="22" creationId="{3A4EEBAD-8758-4E47-8F23-BE060B1BF847}"/>
          </ac:spMkLst>
        </pc:spChg>
        <pc:spChg chg="del">
          <ac:chgData name="Ronald Denaux" userId="d8ba65bd-81e5-44a2-9242-cdf6841dc574" providerId="ADAL" clId="{BAF27A0C-F520-4A88-9FCC-5CF4378050A3}" dt="2017-10-20T15:07:15.910" v="397" actId="478"/>
          <ac:spMkLst>
            <pc:docMk/>
            <pc:sldMk cId="821016422" sldId="365"/>
            <ac:spMk id="23" creationId="{C66F9219-8C34-490B-B9C6-D202255F4FBE}"/>
          </ac:spMkLst>
        </pc:spChg>
        <pc:spChg chg="del">
          <ac:chgData name="Ronald Denaux" userId="d8ba65bd-81e5-44a2-9242-cdf6841dc574" providerId="ADAL" clId="{BAF27A0C-F520-4A88-9FCC-5CF4378050A3}" dt="2017-10-20T15:07:17.698" v="398" actId="478"/>
          <ac:spMkLst>
            <pc:docMk/>
            <pc:sldMk cId="821016422" sldId="365"/>
            <ac:spMk id="24" creationId="{E8AA3CEE-5ED5-49E6-A5B9-2D8AA92D229A}"/>
          </ac:spMkLst>
        </pc:spChg>
        <pc:spChg chg="del mod">
          <ac:chgData name="Ronald Denaux" userId="d8ba65bd-81e5-44a2-9242-cdf6841dc574" providerId="ADAL" clId="{BAF27A0C-F520-4A88-9FCC-5CF4378050A3}" dt="2017-10-20T15:07:14.178" v="396" actId="478"/>
          <ac:spMkLst>
            <pc:docMk/>
            <pc:sldMk cId="821016422" sldId="365"/>
            <ac:spMk id="25" creationId="{B710827A-46F1-4198-8139-A5ED3E37B97C}"/>
          </ac:spMkLst>
        </pc:spChg>
        <pc:spChg chg="add mod">
          <ac:chgData name="Ronald Denaux" userId="d8ba65bd-81e5-44a2-9242-cdf6841dc574" providerId="ADAL" clId="{BAF27A0C-F520-4A88-9FCC-5CF4378050A3}" dt="2017-10-20T18:02:39.585" v="1824" actId="20577"/>
          <ac:spMkLst>
            <pc:docMk/>
            <pc:sldMk cId="821016422" sldId="365"/>
            <ac:spMk id="26" creationId="{EA06B442-0D4E-4261-AEC3-3F9731841381}"/>
          </ac:spMkLst>
        </pc:spChg>
        <pc:grpChg chg="del">
          <ac:chgData name="Ronald Denaux" userId="d8ba65bd-81e5-44a2-9242-cdf6841dc574" providerId="ADAL" clId="{BAF27A0C-F520-4A88-9FCC-5CF4378050A3}" dt="2017-10-20T15:07:07.423" v="392" actId="478"/>
          <ac:grpSpMkLst>
            <pc:docMk/>
            <pc:sldMk cId="821016422" sldId="365"/>
            <ac:grpSpMk id="17" creationId="{988B4E05-F8A8-4029-9F96-0417835B8EB7}"/>
          </ac:grpSpMkLst>
        </pc:grpChg>
        <pc:grpChg chg="del">
          <ac:chgData name="Ronald Denaux" userId="d8ba65bd-81e5-44a2-9242-cdf6841dc574" providerId="ADAL" clId="{BAF27A0C-F520-4A88-9FCC-5CF4378050A3}" dt="2017-10-20T15:07:10.646" v="394" actId="478"/>
          <ac:grpSpMkLst>
            <pc:docMk/>
            <pc:sldMk cId="821016422" sldId="365"/>
            <ac:grpSpMk id="18" creationId="{66465C0A-73DA-4407-8203-48D2F5826F8C}"/>
          </ac:grpSpMkLst>
        </pc:grpChg>
        <pc:grpChg chg="del">
          <ac:chgData name="Ronald Denaux" userId="d8ba65bd-81e5-44a2-9242-cdf6841dc574" providerId="ADAL" clId="{BAF27A0C-F520-4A88-9FCC-5CF4378050A3}" dt="2017-10-20T15:07:18.641" v="399" actId="478"/>
          <ac:grpSpMkLst>
            <pc:docMk/>
            <pc:sldMk cId="821016422" sldId="365"/>
            <ac:grpSpMk id="19" creationId="{78BE4838-A3DB-4B44-9990-25256AEE5F5F}"/>
          </ac:grpSpMkLst>
        </pc:grpChg>
        <pc:grpChg chg="del">
          <ac:chgData name="Ronald Denaux" userId="d8ba65bd-81e5-44a2-9242-cdf6841dc574" providerId="ADAL" clId="{BAF27A0C-F520-4A88-9FCC-5CF4378050A3}" dt="2017-10-20T15:07:19.649" v="400" actId="478"/>
          <ac:grpSpMkLst>
            <pc:docMk/>
            <pc:sldMk cId="821016422" sldId="365"/>
            <ac:grpSpMk id="20" creationId="{743C845B-EC51-431A-8BD3-DD5AABCF274B}"/>
          </ac:grpSpMkLst>
        </pc:grpChg>
        <pc:graphicFrameChg chg="mod modGraphic">
          <ac:chgData name="Ronald Denaux" userId="d8ba65bd-81e5-44a2-9242-cdf6841dc574" providerId="ADAL" clId="{BAF27A0C-F520-4A88-9FCC-5CF4378050A3}" dt="2017-10-20T15:30:04.050" v="846" actId="20577"/>
          <ac:graphicFrameMkLst>
            <pc:docMk/>
            <pc:sldMk cId="821016422" sldId="365"/>
            <ac:graphicFrameMk id="21" creationId="{6DD73772-8B43-4FA3-8A34-25DB4273902D}"/>
          </ac:graphicFrameMkLst>
        </pc:graphicFrameChg>
      </pc:sldChg>
      <pc:sldChg chg="addSp delSp modSp add">
        <pc:chgData name="Ronald Denaux" userId="d8ba65bd-81e5-44a2-9242-cdf6841dc574" providerId="ADAL" clId="{BAF27A0C-F520-4A88-9FCC-5CF4378050A3}" dt="2017-10-20T17:50:24.678" v="1717" actId="20577"/>
        <pc:sldMkLst>
          <pc:docMk/>
          <pc:sldMk cId="3992252125" sldId="366"/>
        </pc:sldMkLst>
        <pc:spChg chg="add mod">
          <ac:chgData name="Ronald Denaux" userId="d8ba65bd-81e5-44a2-9242-cdf6841dc574" providerId="ADAL" clId="{BAF27A0C-F520-4A88-9FCC-5CF4378050A3}" dt="2017-10-20T17:32:37.797" v="1134" actId="20577"/>
          <ac:spMkLst>
            <pc:docMk/>
            <pc:sldMk cId="3992252125" sldId="366"/>
            <ac:spMk id="3" creationId="{288048E4-EB75-42BC-B118-785E843DA988}"/>
          </ac:spMkLst>
        </pc:spChg>
        <pc:spChg chg="mod">
          <ac:chgData name="Ronald Denaux" userId="d8ba65bd-81e5-44a2-9242-cdf6841dc574" providerId="ADAL" clId="{BAF27A0C-F520-4A88-9FCC-5CF4378050A3}" dt="2017-10-20T17:28:24.433" v="1013" actId="20577"/>
          <ac:spMkLst>
            <pc:docMk/>
            <pc:sldMk cId="3992252125" sldId="366"/>
            <ac:spMk id="4" creationId="{48F816B0-B4C5-4C74-A6EF-E7C49A658655}"/>
          </ac:spMkLst>
        </pc:spChg>
        <pc:spChg chg="add mod">
          <ac:chgData name="Ronald Denaux" userId="d8ba65bd-81e5-44a2-9242-cdf6841dc574" providerId="ADAL" clId="{BAF27A0C-F520-4A88-9FCC-5CF4378050A3}" dt="2017-10-20T17:39:56.221" v="1216" actId="1076"/>
          <ac:spMkLst>
            <pc:docMk/>
            <pc:sldMk cId="3992252125" sldId="366"/>
            <ac:spMk id="5" creationId="{8F330C39-5D45-4486-9DDC-A17D04F837B8}"/>
          </ac:spMkLst>
        </pc:spChg>
        <pc:spChg chg="add mod">
          <ac:chgData name="Ronald Denaux" userId="d8ba65bd-81e5-44a2-9242-cdf6841dc574" providerId="ADAL" clId="{BAF27A0C-F520-4A88-9FCC-5CF4378050A3}" dt="2017-10-20T17:43:47.511" v="1417" actId="1037"/>
          <ac:spMkLst>
            <pc:docMk/>
            <pc:sldMk cId="3992252125" sldId="366"/>
            <ac:spMk id="6" creationId="{FA1F9459-3AF3-4264-B14B-4715221CC8DB}"/>
          </ac:spMkLst>
        </pc:spChg>
        <pc:spChg chg="add mod">
          <ac:chgData name="Ronald Denaux" userId="d8ba65bd-81e5-44a2-9242-cdf6841dc574" providerId="ADAL" clId="{BAF27A0C-F520-4A88-9FCC-5CF4378050A3}" dt="2017-10-20T17:43:47.511" v="1417" actId="1037"/>
          <ac:spMkLst>
            <pc:docMk/>
            <pc:sldMk cId="3992252125" sldId="366"/>
            <ac:spMk id="7" creationId="{FBBD9F89-DE0C-4EDF-AA4D-EFF9BC53D887}"/>
          </ac:spMkLst>
        </pc:spChg>
        <pc:spChg chg="add mod">
          <ac:chgData name="Ronald Denaux" userId="d8ba65bd-81e5-44a2-9242-cdf6841dc574" providerId="ADAL" clId="{BAF27A0C-F520-4A88-9FCC-5CF4378050A3}" dt="2017-10-20T17:49:46.610" v="1693" actId="1035"/>
          <ac:spMkLst>
            <pc:docMk/>
            <pc:sldMk cId="3992252125" sldId="366"/>
            <ac:spMk id="11" creationId="{5C40190E-E72A-4845-AEEA-B8A79F292DE0}"/>
          </ac:spMkLst>
        </pc:spChg>
        <pc:spChg chg="add mod">
          <ac:chgData name="Ronald Denaux" userId="d8ba65bd-81e5-44a2-9242-cdf6841dc574" providerId="ADAL" clId="{BAF27A0C-F520-4A88-9FCC-5CF4378050A3}" dt="2017-10-20T17:49:51.185" v="1694" actId="1035"/>
          <ac:spMkLst>
            <pc:docMk/>
            <pc:sldMk cId="3992252125" sldId="366"/>
            <ac:spMk id="12" creationId="{C42712E5-5038-4290-A2DF-4BF58A3C1E87}"/>
          </ac:spMkLst>
        </pc:spChg>
        <pc:graphicFrameChg chg="add mod modGraphic">
          <ac:chgData name="Ronald Denaux" userId="d8ba65bd-81e5-44a2-9242-cdf6841dc574" providerId="ADAL" clId="{BAF27A0C-F520-4A88-9FCC-5CF4378050A3}" dt="2017-10-20T17:50:13.247" v="1705" actId="20577"/>
          <ac:graphicFrameMkLst>
            <pc:docMk/>
            <pc:sldMk cId="3992252125" sldId="366"/>
            <ac:graphicFrameMk id="13" creationId="{CB861FE2-B213-46A3-92FC-8BD00D2E1472}"/>
          </ac:graphicFrameMkLst>
        </pc:graphicFrameChg>
        <pc:graphicFrameChg chg="del">
          <ac:chgData name="Ronald Denaux" userId="d8ba65bd-81e5-44a2-9242-cdf6841dc574" providerId="ADAL" clId="{BAF27A0C-F520-4A88-9FCC-5CF4378050A3}" dt="2017-10-20T17:28:29.136" v="1014" actId="478"/>
          <ac:graphicFrameMkLst>
            <pc:docMk/>
            <pc:sldMk cId="3992252125" sldId="366"/>
            <ac:graphicFrameMk id="14" creationId="{FC2C34CD-FFBD-453B-9ED6-8E53B38B977F}"/>
          </ac:graphicFrameMkLst>
        </pc:graphicFrameChg>
        <pc:graphicFrameChg chg="del">
          <ac:chgData name="Ronald Denaux" userId="d8ba65bd-81e5-44a2-9242-cdf6841dc574" providerId="ADAL" clId="{BAF27A0C-F520-4A88-9FCC-5CF4378050A3}" dt="2017-10-20T17:28:39.520" v="1017" actId="478"/>
          <ac:graphicFrameMkLst>
            <pc:docMk/>
            <pc:sldMk cId="3992252125" sldId="366"/>
            <ac:graphicFrameMk id="15" creationId="{AE5F9F7D-9C75-4E86-BCC2-1B3D9B59955E}"/>
          </ac:graphicFrameMkLst>
        </pc:graphicFrameChg>
        <pc:graphicFrameChg chg="del modGraphic">
          <ac:chgData name="Ronald Denaux" userId="d8ba65bd-81e5-44a2-9242-cdf6841dc574" providerId="ADAL" clId="{BAF27A0C-F520-4A88-9FCC-5CF4378050A3}" dt="2017-10-20T17:28:36.363" v="1016" actId="478"/>
          <ac:graphicFrameMkLst>
            <pc:docMk/>
            <pc:sldMk cId="3992252125" sldId="366"/>
            <ac:graphicFrameMk id="16" creationId="{DB6B0468-B16F-449D-9990-112B5FEF923E}"/>
          </ac:graphicFrameMkLst>
        </pc:graphicFrameChg>
        <pc:graphicFrameChg chg="add del mod modGraphic">
          <ac:chgData name="Ronald Denaux" userId="d8ba65bd-81e5-44a2-9242-cdf6841dc574" providerId="ADAL" clId="{BAF27A0C-F520-4A88-9FCC-5CF4378050A3}" dt="2017-10-20T17:50:24.678" v="1717" actId="20577"/>
          <ac:graphicFrameMkLst>
            <pc:docMk/>
            <pc:sldMk cId="3992252125" sldId="366"/>
            <ac:graphicFrameMk id="17" creationId="{F2C71BFF-5BD9-447E-9C60-01ACC2ADEB1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Vecsigrafos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 and identify modeling gaps in Sensigrafos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Suggest crosslingual synonyms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Crosslinguality</a:t>
          </a:r>
        </a:p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Sensigrafo Learning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100574" y="1636398"/>
          <a:ext cx="1355696" cy="135569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3570" y="792087"/>
          <a:ext cx="1685281" cy="81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Map individual Vecsigrafos</a:t>
          </a:r>
        </a:p>
      </dsp:txBody>
      <dsp:txXfrm>
        <a:off x="3570" y="792087"/>
        <a:ext cx="1685281" cy="812175"/>
      </dsp:txXfrm>
    </dsp:sp>
    <dsp:sp modelId="{3C15246D-11E7-44E1-B3A1-CC8672450E58}">
      <dsp:nvSpPr>
        <dsp:cNvPr id="0" name=""/>
        <dsp:cNvSpPr/>
      </dsp:nvSpPr>
      <dsp:spPr>
        <a:xfrm>
          <a:off x="1558387" y="1962400"/>
          <a:ext cx="703692" cy="70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724959" y="2941829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noProof="0" dirty="0"/>
        </a:p>
      </dsp:txBody>
      <dsp:txXfrm>
        <a:off x="724959" y="2941829"/>
        <a:ext cx="1457848" cy="702919"/>
      </dsp:txXfrm>
    </dsp:sp>
    <dsp:sp modelId="{4B713123-CC90-4516-806C-C1B421B429A1}">
      <dsp:nvSpPr>
        <dsp:cNvPr id="0" name=""/>
        <dsp:cNvSpPr/>
      </dsp:nvSpPr>
      <dsp:spPr>
        <a:xfrm rot="17700000">
          <a:off x="1637659" y="983744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364195" y="1636398"/>
          <a:ext cx="1355696" cy="135569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235807" y="792087"/>
          <a:ext cx="1685281" cy="81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Correlate and identify modeling gaps in Sensigrafos</a:t>
          </a:r>
        </a:p>
      </dsp:txBody>
      <dsp:txXfrm>
        <a:off x="2235807" y="792087"/>
        <a:ext cx="1685281" cy="812175"/>
      </dsp:txXfrm>
    </dsp:sp>
    <dsp:sp modelId="{5F9DA657-C59E-4447-8765-9CEEC94D5E5E}">
      <dsp:nvSpPr>
        <dsp:cNvPr id="0" name=""/>
        <dsp:cNvSpPr/>
      </dsp:nvSpPr>
      <dsp:spPr>
        <a:xfrm>
          <a:off x="3822008" y="1962400"/>
          <a:ext cx="703692" cy="70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2988581" y="2941829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noProof="0" dirty="0"/>
        </a:p>
      </dsp:txBody>
      <dsp:txXfrm>
        <a:off x="2988581" y="2941829"/>
        <a:ext cx="1457848" cy="702919"/>
      </dsp:txXfrm>
    </dsp:sp>
    <dsp:sp modelId="{7BE0E555-71D0-492E-AE44-1C1D5B12FB5A}">
      <dsp:nvSpPr>
        <dsp:cNvPr id="0" name=""/>
        <dsp:cNvSpPr/>
      </dsp:nvSpPr>
      <dsp:spPr>
        <a:xfrm rot="17700000">
          <a:off x="3901280" y="983744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627816" y="1636398"/>
          <a:ext cx="1355696" cy="1355696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468057" y="792087"/>
          <a:ext cx="1685281" cy="81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Suggest crosslingual synonyms</a:t>
          </a:r>
        </a:p>
      </dsp:txBody>
      <dsp:txXfrm>
        <a:off x="4468057" y="792087"/>
        <a:ext cx="1685281" cy="812175"/>
      </dsp:txXfrm>
    </dsp:sp>
    <dsp:sp modelId="{44E9BBCF-8803-4FB4-9FE5-D28839104B6D}">
      <dsp:nvSpPr>
        <dsp:cNvPr id="0" name=""/>
        <dsp:cNvSpPr/>
      </dsp:nvSpPr>
      <dsp:spPr>
        <a:xfrm>
          <a:off x="6085629" y="1962400"/>
          <a:ext cx="703692" cy="70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252202" y="2941829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noProof="0" dirty="0"/>
        </a:p>
      </dsp:txBody>
      <dsp:txXfrm>
        <a:off x="5252202" y="2941829"/>
        <a:ext cx="1457848" cy="702919"/>
      </dsp:txXfrm>
    </dsp:sp>
    <dsp:sp modelId="{34C715F8-7FC3-43B4-9CE6-589234C13453}">
      <dsp:nvSpPr>
        <dsp:cNvPr id="0" name=""/>
        <dsp:cNvSpPr/>
      </dsp:nvSpPr>
      <dsp:spPr>
        <a:xfrm rot="17700000">
          <a:off x="6164901" y="983744"/>
          <a:ext cx="1457848" cy="7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891438" y="1636398"/>
          <a:ext cx="1355696" cy="1355696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696745" y="665745"/>
          <a:ext cx="1685281" cy="81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Crosslinguality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Sensigrafo Learning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696745" y="665745"/>
        <a:ext cx="1685281" cy="812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‹Nº›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20/10/2017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20/10/2017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europar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nferences.unite.un.org/uncorpu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68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6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06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structured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): Sensigrafo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08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0" dirty="0"/>
              <a:t>Different from other systems e.g. vectorizing RDF datasets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/>
              <a:t>Denaux R, Gomez-Perez JM. </a:t>
            </a:r>
            <a:r>
              <a:rPr lang="en-US" sz="1200" b="1" i="1" dirty="0"/>
              <a:t>Towards a Vecsigrafo: Portable Semantics in Knowledge-based Text Analytics. </a:t>
            </a:r>
            <a:r>
              <a:rPr lang="it-IT" sz="1200" i="1" dirty="0"/>
              <a:t> To appear in proceedings of the </a:t>
            </a:r>
            <a:r>
              <a:rPr lang="en-US" sz="1200" i="1" dirty="0"/>
              <a:t>Intl. Workshop on Hybrid Statistical Semantic Understanding and Emerging Semantics (HSSUES), collocated with the 16</a:t>
            </a:r>
            <a:r>
              <a:rPr lang="en-US" sz="1200" i="1" baseline="30000" dirty="0"/>
              <a:t>th</a:t>
            </a:r>
            <a:r>
              <a:rPr lang="en-US" sz="1200" i="1" dirty="0"/>
              <a:t> Intl. Semantic Web Conference (ISWC), Vienna, 2017.</a:t>
            </a:r>
            <a:endParaRPr lang="it-IT" sz="1200" i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Coverage of the UN Corpus: 10% and 34%</a:t>
            </a:r>
          </a:p>
          <a:p>
            <a:pPr lvl="1"/>
            <a:endParaRPr lang="en-US" b="1" dirty="0"/>
          </a:p>
          <a:p>
            <a:pPr lvl="1"/>
            <a:r>
              <a:rPr lang="en-US" b="1" dirty="0" err="1"/>
              <a:t>Euparl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http://www.statmt.org/europarl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UN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https://conferences.unite.un.org/uncorpus</a:t>
            </a:r>
            <a:r>
              <a:rPr lang="en-US" dirty="0"/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552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55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Crosslingual -&gt; working seamlessly in multiple languages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Curation and identification of modeling gaps</a:t>
            </a:r>
          </a:p>
          <a:p>
            <a:pPr lvl="0"/>
            <a:r>
              <a:rPr lang="en-US" dirty="0"/>
              <a:t>Conceptual alignment across different languages</a:t>
            </a:r>
          </a:p>
          <a:p>
            <a:pPr lvl="0"/>
            <a:r>
              <a:rPr lang="en-US" dirty="0"/>
              <a:t>Automatic identification of disambiguation errors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6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‹Nº›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‹Nº›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microsoft.com/office/2007/relationships/diagramDrawing" Target="../diagrams/drawing1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47664" y="3219822"/>
            <a:ext cx="6120680" cy="1008112"/>
          </a:xfrm>
        </p:spPr>
        <p:txBody>
          <a:bodyPr>
            <a:normAutofit fontScale="90000"/>
          </a:bodyPr>
          <a:lstStyle/>
          <a:p>
            <a:r>
              <a:rPr lang="it-IT" sz="3100" dirty="0"/>
              <a:t>Towards a Vecsigrafo</a:t>
            </a:r>
            <a:br>
              <a:rPr lang="it-IT" sz="3100" dirty="0"/>
            </a:br>
            <a:r>
              <a:rPr lang="it-IT" sz="3100" dirty="0"/>
              <a:t>Portable Semantics in Knowledge-based Text Analytics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26226" y="4371950"/>
            <a:ext cx="9120088" cy="523887"/>
          </a:xfrm>
        </p:spPr>
        <p:txBody>
          <a:bodyPr/>
          <a:lstStyle/>
          <a:p>
            <a:r>
              <a:rPr lang="it-IT" dirty="0"/>
              <a:t>Ronald Denaux &amp; José Manuel Gómez Pérez</a:t>
            </a:r>
          </a:p>
          <a:p>
            <a:r>
              <a:rPr lang="it-IT" dirty="0"/>
              <a:t>HSSUES– Oct. 21st, 2017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>
              <p:ext uri="{D42A27DB-BD31-4B8C-83A1-F6EECF244321}">
                <p14:modId xmlns:p14="http://schemas.microsoft.com/office/powerpoint/2010/main" val="1285129511"/>
              </p:ext>
            </p:extLst>
          </p:nvPr>
        </p:nvGraphicFramePr>
        <p:xfrm>
          <a:off x="251520" y="915566"/>
          <a:ext cx="903649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Vecsigrafo – Application Roadmap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225895"/>
            <a:ext cx="1193618" cy="72008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1733170" y="4299942"/>
            <a:ext cx="5145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Fast internationalization at Expert System (EU, US, LATAM) and growing customer needs in 14 languages</a:t>
            </a:r>
          </a:p>
        </p:txBody>
      </p:sp>
    </p:spTree>
    <p:extLst>
      <p:ext uri="{BB962C8B-B14F-4D97-AF65-F5344CB8AC3E}">
        <p14:creationId xmlns:p14="http://schemas.microsoft.com/office/powerpoint/2010/main" val="315156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49D31E-715E-4C75-89D5-625748AB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2536" y="4767263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117CA-08E4-48CE-AB6B-D67D812BEBF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7545" y="1275606"/>
            <a:ext cx="4608512" cy="3744416"/>
          </a:xfrm>
        </p:spPr>
        <p:txBody>
          <a:bodyPr/>
          <a:lstStyle/>
          <a:p>
            <a:r>
              <a:rPr lang="en-US" sz="1800" b="1" dirty="0"/>
              <a:t>Mapping vector spaces in different languages:</a:t>
            </a:r>
            <a:r>
              <a:rPr lang="en-US" sz="1800" dirty="0"/>
              <a:t> Linear transformation suggested by (</a:t>
            </a:r>
            <a:r>
              <a:rPr lang="en-US" sz="1800" dirty="0" err="1"/>
              <a:t>Mikolov</a:t>
            </a:r>
            <a:r>
              <a:rPr lang="en-US" sz="1800" dirty="0"/>
              <a:t>, 2013) produced poor results. </a:t>
            </a:r>
            <a:r>
              <a:rPr lang="en-US" sz="1800" b="1" dirty="0"/>
              <a:t>Non-linear</a:t>
            </a:r>
            <a:r>
              <a:rPr lang="en-US" sz="1800" dirty="0"/>
              <a:t> transformation using NNs: </a:t>
            </a:r>
            <a:r>
              <a:rPr lang="en-US" sz="1800" b="1" dirty="0"/>
              <a:t>hit@5 = 0.78 and 90% semantic relatedness</a:t>
            </a:r>
          </a:p>
          <a:p>
            <a:r>
              <a:rPr lang="en-US" sz="1800" dirty="0"/>
              <a:t>Manual inspection showed </a:t>
            </a:r>
            <a:r>
              <a:rPr lang="en-US" sz="1800" b="1" dirty="0"/>
              <a:t>only 28% exact correspondence EN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sz="1800" b="1" dirty="0"/>
              <a:t>ES</a:t>
            </a:r>
            <a:r>
              <a:rPr lang="en-US" sz="1800" dirty="0"/>
              <a:t>, due to volume (75K concepts less in Spanish Sensigrafo) and strategic modeling decisions</a:t>
            </a:r>
          </a:p>
          <a:p>
            <a:r>
              <a:rPr lang="en-US" sz="1800" b="1" dirty="0"/>
              <a:t>How to address the gap?</a:t>
            </a:r>
          </a:p>
          <a:p>
            <a:pPr lvl="1"/>
            <a:endParaRPr lang="en-US" sz="16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89BB8-9A3A-4827-BE6B-C2D709FABBE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Mapping and correlation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C47A46-15A7-45E2-9469-ACC5E35A2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59485"/>
              </p:ext>
            </p:extLst>
          </p:nvPr>
        </p:nvGraphicFramePr>
        <p:xfrm>
          <a:off x="5796136" y="3435846"/>
          <a:ext cx="2610589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60135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712074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738380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 </a:t>
                      </a:r>
                      <a:r>
                        <a:rPr lang="es-ES" sz="1200" dirty="0" err="1"/>
                        <a:t>dict</a:t>
                      </a:r>
                      <a:r>
                        <a:rPr lang="es-ES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out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dict</a:t>
                      </a:r>
                      <a:r>
                        <a:rPr lang="es-ES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#</a:t>
                      </a:r>
                      <a:r>
                        <a:rPr lang="es-ES" sz="1200" dirty="0" err="1"/>
                        <a:t>concepts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hit@5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no </a:t>
                      </a:r>
                      <a:r>
                        <a:rPr lang="es-ES" sz="1200" dirty="0" err="1"/>
                        <a:t>concept</a:t>
                      </a:r>
                      <a:r>
                        <a:rPr lang="es-ES" sz="1200" baseline="-25000" dirty="0" err="1"/>
                        <a:t>ES</a:t>
                      </a:r>
                      <a:endParaRPr lang="es-ES" sz="12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</a:t>
                      </a:r>
                      <a:endParaRPr lang="es-E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33</a:t>
                      </a:r>
                      <a:endParaRPr lang="es-E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2529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0942FE9-75A7-4470-ACFD-F5CA5961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73075"/>
              </p:ext>
            </p:extLst>
          </p:nvPr>
        </p:nvGraphicFramePr>
        <p:xfrm>
          <a:off x="6228185" y="1347614"/>
          <a:ext cx="1872207" cy="1645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93409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596056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582742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Method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Nodes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hit@5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TM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n/a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0.36</a:t>
                      </a:r>
                      <a:endParaRPr lang="es-E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NN2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4K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0.61</a:t>
                      </a:r>
                      <a:endParaRPr lang="es-E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NN2</a:t>
                      </a:r>
                      <a:endParaRPr kumimoji="0" lang="es-E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B3F7D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5K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0.68</a:t>
                      </a:r>
                      <a:endParaRPr lang="es-E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2529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NN2</a:t>
                      </a:r>
                      <a:endParaRPr kumimoji="0" lang="es-E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B3F7D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395998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aseline="0" dirty="0"/>
                        <a:t>NN3</a:t>
                      </a:r>
                      <a:endParaRPr lang="es-ES" sz="12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5K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0.72</a:t>
                      </a:r>
                      <a:endParaRPr lang="es-E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70873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3B4464BD-A15F-4CFB-A067-3943FFFF7B36}"/>
              </a:ext>
            </a:extLst>
          </p:cNvPr>
          <p:cNvSpPr/>
          <p:nvPr/>
        </p:nvSpPr>
        <p:spPr>
          <a:xfrm>
            <a:off x="6261993" y="1069825"/>
            <a:ext cx="18045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/>
              <a:t>Alignment performance</a:t>
            </a:r>
            <a:endParaRPr lang="en-US" sz="12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3EAE35-47CF-4D8A-858F-011414FA0167}"/>
              </a:ext>
            </a:extLst>
          </p:cNvPr>
          <p:cNvSpPr/>
          <p:nvPr/>
        </p:nvSpPr>
        <p:spPr>
          <a:xfrm>
            <a:off x="6097657" y="3158847"/>
            <a:ext cx="200754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/>
              <a:t>Manual inspection EN</a:t>
            </a:r>
            <a:r>
              <a:rPr lang="en-US" sz="1200" b="1" dirty="0">
                <a:sym typeface="Wingdings" panose="05000000000000000000" pitchFamily="2" charset="2"/>
              </a:rPr>
              <a:t>ES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034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4BF21-34F0-43A6-9869-53B2FA5CF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F816B0-B4C5-4C74-A6EF-E7C49A658655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CD41294-9754-4A53-8066-7D10B121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35646"/>
            <a:ext cx="3384376" cy="16921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A8999C0-491A-4807-8E31-6F0FD8A4C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79" y="1084341"/>
            <a:ext cx="3778251" cy="19309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8025D8A-2139-48C8-B29F-90CCF0B7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487029"/>
            <a:ext cx="4110036" cy="142957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AB8AF3E-F60C-45D0-BECA-F016E97DDED9}"/>
              </a:ext>
            </a:extLst>
          </p:cNvPr>
          <p:cNvSpPr/>
          <p:nvPr/>
        </p:nvSpPr>
        <p:spPr>
          <a:xfrm>
            <a:off x="431540" y="1177300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5910399-2FE1-415B-89E5-499F85CBC346}"/>
              </a:ext>
            </a:extLst>
          </p:cNvPr>
          <p:cNvSpPr/>
          <p:nvPr/>
        </p:nvSpPr>
        <p:spPr>
          <a:xfrm>
            <a:off x="4034730" y="306651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D3B5B82-45FF-42D3-99FE-AA865E5AEB11}"/>
              </a:ext>
            </a:extLst>
          </p:cNvPr>
          <p:cNvSpPr/>
          <p:nvPr/>
        </p:nvSpPr>
        <p:spPr>
          <a:xfrm>
            <a:off x="5010301" y="638078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6152" name="Picture 8" descr="Image result for check">
            <a:extLst>
              <a:ext uri="{FF2B5EF4-FFF2-40B4-BE49-F238E27FC236}">
                <a16:creationId xmlns:a16="http://schemas.microsoft.com/office/drawing/2014/main" id="{58874373-9312-42D3-B9D0-74A3F52C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330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Image result for check">
            <a:extLst>
              <a:ext uri="{FF2B5EF4-FFF2-40B4-BE49-F238E27FC236}">
                <a16:creationId xmlns:a16="http://schemas.microsoft.com/office/drawing/2014/main" id="{86F5E0A6-234E-4B24-9F3D-A3817031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98" y="3685175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question mark">
            <a:extLst>
              <a:ext uri="{FF2B5EF4-FFF2-40B4-BE49-F238E27FC236}">
                <a16:creationId xmlns:a16="http://schemas.microsoft.com/office/drawing/2014/main" id="{159579E5-25B7-4CF0-8F98-9794F408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1" y="1851670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6D1F358-8A31-46A3-9F70-8A478B3C1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795886"/>
            <a:ext cx="2792384" cy="12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4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231CB3-5303-47E7-81A2-F8D26D0ED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BB42F5-82CC-4472-B4F8-AF75DE3E74C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Crosslingual synonym suggester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D6966F-B68A-4304-A8B1-7D4B0B84E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05" y="1419622"/>
            <a:ext cx="1615777" cy="14467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0662F0B-36DF-4FDE-B446-B9E61E5DEA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95" y="3101763"/>
            <a:ext cx="1615777" cy="14050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CAD6401-BC7D-45A5-85CC-45A69C916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72" y="1421973"/>
            <a:ext cx="1617257" cy="141327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285FAED-0A21-43BD-A371-FD2C781420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22" y="3106250"/>
            <a:ext cx="1400755" cy="140075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167A5F01-5E29-4C39-AFA0-AF17F46E78E1}"/>
              </a:ext>
            </a:extLst>
          </p:cNvPr>
          <p:cNvSpPr/>
          <p:nvPr/>
        </p:nvSpPr>
        <p:spPr>
          <a:xfrm>
            <a:off x="5750475" y="2764128"/>
            <a:ext cx="1512168" cy="2616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/>
              <a:t>1546 IPTC concepts</a:t>
            </a:r>
            <a:endParaRPr lang="en-US" sz="105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A9DA763-3220-4844-B4D3-DD5BADF66926}"/>
              </a:ext>
            </a:extLst>
          </p:cNvPr>
          <p:cNvSpPr/>
          <p:nvPr/>
        </p:nvSpPr>
        <p:spPr>
          <a:xfrm>
            <a:off x="5927817" y="4451759"/>
            <a:ext cx="1084352" cy="2616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/>
              <a:t>No suggestions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7370488-95ED-4004-99EA-8B6C03B0A89D}"/>
              </a:ext>
            </a:extLst>
          </p:cNvPr>
          <p:cNvSpPr/>
          <p:nvPr/>
        </p:nvSpPr>
        <p:spPr>
          <a:xfrm>
            <a:off x="7623515" y="2764128"/>
            <a:ext cx="851281" cy="2616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/>
              <a:t>Clashing</a:t>
            </a:r>
            <a:endParaRPr lang="en-US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D214271-7001-459B-AC7B-8E3C63B804AA}"/>
              </a:ext>
            </a:extLst>
          </p:cNvPr>
          <p:cNvSpPr/>
          <p:nvPr/>
        </p:nvSpPr>
        <p:spPr>
          <a:xfrm>
            <a:off x="7554687" y="4460559"/>
            <a:ext cx="928176" cy="25391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/>
              <a:t>Non clashing</a:t>
            </a:r>
            <a:endParaRPr lang="en-US" sz="105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263F3A-5E9B-437D-A284-23261F6FB91B}"/>
              </a:ext>
            </a:extLst>
          </p:cNvPr>
          <p:cNvSpPr txBox="1">
            <a:spLocks/>
          </p:cNvSpPr>
          <p:nvPr/>
        </p:nvSpPr>
        <p:spPr>
          <a:xfrm>
            <a:off x="467545" y="1227748"/>
            <a:ext cx="4846788" cy="3792273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Combines features from bilingual vecsigrafo, the target and source Sensigrafos and a dictionary (</a:t>
            </a:r>
            <a:r>
              <a:rPr lang="en-US" sz="1600" b="1" dirty="0" err="1"/>
              <a:t>PanLex</a:t>
            </a:r>
            <a:r>
              <a:rPr lang="en-US" sz="1600" b="1" dirty="0"/>
              <a:t>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For each concept in the source language, </a:t>
            </a:r>
            <a:r>
              <a:rPr lang="en-US" sz="1600" b="1" dirty="0"/>
              <a:t>find the </a:t>
            </a:r>
            <a:r>
              <a:rPr lang="en-US" sz="1600" b="1" i="1" dirty="0"/>
              <a:t>n </a:t>
            </a:r>
            <a:r>
              <a:rPr lang="en-US" sz="1600" b="1" dirty="0"/>
              <a:t>nearest concepts </a:t>
            </a:r>
            <a:r>
              <a:rPr lang="en-US" sz="1600" dirty="0"/>
              <a:t>in the target language that match grammar type (noun, verb, adjective, etc.)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For each candidate, </a:t>
            </a:r>
            <a:r>
              <a:rPr lang="en-US" sz="1600" b="1" dirty="0"/>
              <a:t>calculate hybrid features </a:t>
            </a:r>
            <a:r>
              <a:rPr lang="en-US" sz="1600" dirty="0"/>
              <a:t>(lemma translation, glossa similarity, cosine similarity, shared hypernyms and domains)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Combine into a single score and rank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Check if suggested synonym candidate is </a:t>
            </a:r>
            <a:r>
              <a:rPr lang="en-US" sz="1600" b="1" dirty="0"/>
              <a:t>already mapped </a:t>
            </a:r>
            <a:r>
              <a:rPr lang="en-US" sz="1600" dirty="0"/>
              <a:t>to a different concept and compare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Suggestion made if score is over a threshold</a:t>
            </a:r>
            <a:endParaRPr lang="en-US" sz="1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67AA25E-F74B-4074-86B4-A6D5F68E0C51}"/>
              </a:ext>
            </a:extLst>
          </p:cNvPr>
          <p:cNvSpPr/>
          <p:nvPr/>
        </p:nvSpPr>
        <p:spPr>
          <a:xfrm>
            <a:off x="5474980" y="694670"/>
            <a:ext cx="3456384" cy="58477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b="1" dirty="0"/>
              <a:t>Manual inspection EN</a:t>
            </a:r>
            <a:r>
              <a:rPr lang="en-US" sz="1600" b="1" dirty="0">
                <a:sym typeface="Wingdings" panose="05000000000000000000" pitchFamily="2" charset="2"/>
              </a:rPr>
              <a:t>ES </a:t>
            </a:r>
          </a:p>
          <a:p>
            <a:pPr lvl="0" algn="ctr">
              <a:defRPr/>
            </a:pPr>
            <a:r>
              <a:rPr lang="en-US" sz="1600" b="1" dirty="0">
                <a:sym typeface="Wingdings" panose="05000000000000000000" pitchFamily="2" charset="2"/>
              </a:rPr>
              <a:t>(1546 concepts, IPTC)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954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395DED-C635-4F61-A393-0851CB625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3528" y="4869513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50EA984-57D7-4E4F-B72B-B64972B24CBC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611560" y="1040495"/>
            <a:ext cx="7848872" cy="3857072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EA460B-3BD7-4231-A90D-5E1AB648335B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91FA83-690D-4D07-8E54-B27BBD674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23400" r="32675" b="17801"/>
          <a:stretch/>
        </p:blipFill>
        <p:spPr>
          <a:xfrm>
            <a:off x="2771800" y="3579862"/>
            <a:ext cx="720080" cy="7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3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304256" y="1066428"/>
            <a:ext cx="5292080" cy="857250"/>
          </a:xfrm>
        </p:spPr>
        <p:txBody>
          <a:bodyPr/>
          <a:lstStyle/>
          <a:p>
            <a:r>
              <a:rPr lang="it-IT" dirty="0"/>
              <a:t>Jose Manuel Gomez-Perez</a:t>
            </a:r>
            <a:br>
              <a:rPr lang="it-IT" dirty="0"/>
            </a:br>
            <a:r>
              <a:rPr lang="it-IT" dirty="0"/>
              <a:t>Director R&amp;D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2339752" y="1733389"/>
            <a:ext cx="5292080" cy="366886"/>
          </a:xfrm>
        </p:spPr>
        <p:txBody>
          <a:bodyPr/>
          <a:lstStyle/>
          <a:p>
            <a:r>
              <a:rPr lang="it-IT" b="1" dirty="0"/>
              <a:t>jmgomez@expertsystem.com </a:t>
            </a:r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9C0BB500-258C-4B81-823F-D53034CA703F}"/>
              </a:ext>
            </a:extLst>
          </p:cNvPr>
          <p:cNvSpPr txBox="1">
            <a:spLocks/>
          </p:cNvSpPr>
          <p:nvPr/>
        </p:nvSpPr>
        <p:spPr>
          <a:xfrm>
            <a:off x="35496" y="2283718"/>
            <a:ext cx="8064896" cy="648072"/>
          </a:xfrm>
          <a:prstGeom prst="rect">
            <a:avLst/>
          </a:prstGeom>
        </p:spPr>
        <p:txBody>
          <a:bodyPr lIns="540000"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 baseline="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i="1" dirty="0"/>
              <a:t>Denaux R, Gomez-Perez JM. </a:t>
            </a:r>
            <a:r>
              <a:rPr lang="en-US" sz="1200" b="1" i="1" dirty="0"/>
              <a:t>Towards a Vecsigrafo: Portable Semantics in Knowledge-based Text Analytics. </a:t>
            </a:r>
            <a:r>
              <a:rPr lang="it-IT" sz="1200" i="1" dirty="0"/>
              <a:t> To appear in proceedings of the </a:t>
            </a:r>
            <a:r>
              <a:rPr lang="en-US" sz="1200" i="1" dirty="0"/>
              <a:t>Intl. Workshop on Hybrid Statistical Semantic Understanding and Emerging Semantics (HSSUES), collocated with the 16</a:t>
            </a:r>
            <a:r>
              <a:rPr lang="en-US" sz="1200" i="1" baseline="30000" dirty="0"/>
              <a:t>th</a:t>
            </a:r>
            <a:r>
              <a:rPr lang="en-US" sz="1200" i="1" dirty="0"/>
              <a:t> Intl. Semantic Web Conference (ISWC), Vienna, 2017.</a:t>
            </a:r>
            <a:endParaRPr lang="it-IT" sz="1200" i="1" dirty="0"/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91E4BB87-F484-4EE9-BAEC-B541AD0EEA1C}"/>
              </a:ext>
            </a:extLst>
          </p:cNvPr>
          <p:cNvSpPr txBox="1">
            <a:spLocks/>
          </p:cNvSpPr>
          <p:nvPr/>
        </p:nvSpPr>
        <p:spPr>
          <a:xfrm>
            <a:off x="-396552" y="1066428"/>
            <a:ext cx="5292080" cy="857250"/>
          </a:xfrm>
          <a:prstGeom prst="rect">
            <a:avLst/>
          </a:prstGeom>
        </p:spPr>
        <p:txBody>
          <a:bodyPr vert="horz" lIns="54000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rgbClr val="EC2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Ronald Denaux</a:t>
            </a:r>
            <a:br>
              <a:rPr lang="it-IT" dirty="0"/>
            </a:br>
            <a:r>
              <a:rPr lang="it-IT" dirty="0"/>
              <a:t>Senior Researcher</a:t>
            </a: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5C962F78-A2C6-41B7-832D-B268A1BAC3A6}"/>
              </a:ext>
            </a:extLst>
          </p:cNvPr>
          <p:cNvSpPr txBox="1">
            <a:spLocks/>
          </p:cNvSpPr>
          <p:nvPr/>
        </p:nvSpPr>
        <p:spPr>
          <a:xfrm>
            <a:off x="-396552" y="1740235"/>
            <a:ext cx="5292080" cy="366886"/>
          </a:xfrm>
          <a:prstGeom prst="rect">
            <a:avLst/>
          </a:prstGeom>
        </p:spPr>
        <p:txBody>
          <a:bodyPr lIns="540000"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 baseline="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rdenaux@expertsystem.com 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Image result for users">
            <a:extLst>
              <a:ext uri="{FF2B5EF4-FFF2-40B4-BE49-F238E27FC236}">
                <a16:creationId xmlns:a16="http://schemas.microsoft.com/office/drawing/2014/main" id="{17E99AB8-98AE-470F-BDA5-5D6F401B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16714"/>
            <a:ext cx="3618020" cy="27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Image result for banking">
            <a:extLst>
              <a:ext uri="{FF2B5EF4-FFF2-40B4-BE49-F238E27FC236}">
                <a16:creationId xmlns:a16="http://schemas.microsoft.com/office/drawing/2014/main" id="{024FC943-00C3-444D-A8B2-69B1446B2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91630"/>
            <a:ext cx="1228175" cy="7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vesting">
            <a:extLst>
              <a:ext uri="{FF2B5EF4-FFF2-40B4-BE49-F238E27FC236}">
                <a16:creationId xmlns:a16="http://schemas.microsoft.com/office/drawing/2014/main" id="{97A756C4-60E1-472A-8B0C-86AEDE5B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99742"/>
            <a:ext cx="1228393" cy="8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surance">
            <a:extLst>
              <a:ext uri="{FF2B5EF4-FFF2-40B4-BE49-F238E27FC236}">
                <a16:creationId xmlns:a16="http://schemas.microsoft.com/office/drawing/2014/main" id="{7010EC59-EBFE-4AF7-9D14-4271B38D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7932"/>
            <a:ext cx="1228175" cy="8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energy">
            <a:extLst>
              <a:ext uri="{FF2B5EF4-FFF2-40B4-BE49-F238E27FC236}">
                <a16:creationId xmlns:a16="http://schemas.microsoft.com/office/drawing/2014/main" id="{BEACE4A5-F37E-4D2A-999D-D5080668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53" y="3006444"/>
            <a:ext cx="138015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CF1A1CF4-6B9D-4FFD-9EF3-B7872279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43" y="4212550"/>
            <a:ext cx="1235357" cy="7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ublic service">
            <a:extLst>
              <a:ext uri="{FF2B5EF4-FFF2-40B4-BE49-F238E27FC236}">
                <a16:creationId xmlns:a16="http://schemas.microsoft.com/office/drawing/2014/main" id="{A512B2B6-2868-4FA0-9544-A04B8517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26525"/>
            <a:ext cx="1228175" cy="10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4BF21-34F0-43A6-9869-53B2FA5CF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F816B0-B4C5-4C74-A6EF-E7C49A658655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calculation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8048E4-EB75-42BC-B118-785E843DA988}"/>
              </a:ext>
            </a:extLst>
          </p:cNvPr>
          <p:cNvSpPr txBox="1"/>
          <p:nvPr/>
        </p:nvSpPr>
        <p:spPr>
          <a:xfrm>
            <a:off x="127422" y="1290995"/>
            <a:ext cx="8999381" cy="319496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+mj-lt"/>
                <a:ea typeface="Karla" pitchFamily="2" charset="0"/>
              </a:rPr>
              <a:t>Develop an indicative list of advisory and conciliatory measures to encourage full compliance;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330C39-5D45-4486-9DDC-A17D04F837B8}"/>
              </a:ext>
            </a:extLst>
          </p:cNvPr>
          <p:cNvSpPr txBox="1"/>
          <p:nvPr/>
        </p:nvSpPr>
        <p:spPr>
          <a:xfrm>
            <a:off x="127422" y="2236072"/>
            <a:ext cx="8490054" cy="565717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r>
              <a:rPr lang="fr-FR" sz="1600" dirty="0"/>
              <a:t>en#67083|develop en#89749|indicative en#113271|list en#88602|advisory en#85521|conciliatory </a:t>
            </a:r>
          </a:p>
          <a:p>
            <a:r>
              <a:rPr lang="fr-FR" sz="1600" dirty="0"/>
              <a:t>en#33443|measure en#77189|encourage en#84127|full en#4941|compliance</a:t>
            </a:r>
            <a:endParaRPr lang="en-GB" sz="1600" b="1" dirty="0">
              <a:solidFill>
                <a:srgbClr val="FF0000"/>
              </a:solidFill>
              <a:latin typeface="+mj-lt"/>
              <a:ea typeface="Karla" pitchFamily="2" charset="0"/>
            </a:endParaRP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FA1F9459-3AF3-4264-B14B-4715221CC8DB}"/>
              </a:ext>
            </a:extLst>
          </p:cNvPr>
          <p:cNvSpPr/>
          <p:nvPr/>
        </p:nvSpPr>
        <p:spPr>
          <a:xfrm>
            <a:off x="1691680" y="1635646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BD9F89-DE0C-4EDF-AA4D-EFF9BC53D887}"/>
              </a:ext>
            </a:extLst>
          </p:cNvPr>
          <p:cNvSpPr txBox="1"/>
          <p:nvPr/>
        </p:nvSpPr>
        <p:spPr>
          <a:xfrm>
            <a:off x="2195736" y="1764031"/>
            <a:ext cx="1874653" cy="381051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+mj-lt"/>
                <a:ea typeface="Karla" pitchFamily="2" charset="0"/>
              </a:rPr>
              <a:t>Tokenize &amp; WSD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5C40190E-E72A-4845-AEEA-B8A79F292DE0}"/>
              </a:ext>
            </a:extLst>
          </p:cNvPr>
          <p:cNvSpPr/>
          <p:nvPr/>
        </p:nvSpPr>
        <p:spPr>
          <a:xfrm>
            <a:off x="1691680" y="2787774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42712E5-5038-4290-A2DF-4BF58A3C1E87}"/>
              </a:ext>
            </a:extLst>
          </p:cNvPr>
          <p:cNvSpPr txBox="1"/>
          <p:nvPr/>
        </p:nvSpPr>
        <p:spPr>
          <a:xfrm>
            <a:off x="2195736" y="2859782"/>
            <a:ext cx="6184166" cy="381051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+mj-lt"/>
                <a:ea typeface="Karla" pitchFamily="2" charset="0"/>
              </a:rPr>
              <a:t>Correlation for </a:t>
            </a:r>
            <a:r>
              <a:rPr lang="en-GB" sz="2000" b="1" dirty="0" err="1">
                <a:solidFill>
                  <a:srgbClr val="FF0000"/>
                </a:solidFill>
                <a:latin typeface="+mj-lt"/>
                <a:ea typeface="Karla" pitchFamily="2" charset="0"/>
              </a:rPr>
              <a:t>en_lem_list</a:t>
            </a:r>
            <a:r>
              <a:rPr lang="en-GB" sz="2000" b="1" dirty="0">
                <a:solidFill>
                  <a:srgbClr val="FF0000"/>
                </a:solidFill>
                <a:latin typeface="+mj-lt"/>
                <a:ea typeface="Karla" pitchFamily="2" charset="0"/>
              </a:rPr>
              <a:t> (window 2, harmonic weight)</a:t>
            </a: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B861FE2-B213-46A3-92FC-8BD00D2E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73375"/>
              </p:ext>
            </p:extLst>
          </p:nvPr>
        </p:nvGraphicFramePr>
        <p:xfrm>
          <a:off x="127422" y="3507854"/>
          <a:ext cx="3157619" cy="1645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99532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780750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1377337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Distance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weight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en#67083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 err="1"/>
                        <a:t>develop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en#89749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2529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 err="1"/>
                        <a:t>indicative</a:t>
                      </a:r>
                      <a:endParaRPr lang="es-ES" sz="12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1626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en#113271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37965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F2C71BFF-5BD9-447E-9C60-01ACC2ADE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213553"/>
              </p:ext>
            </p:extLst>
          </p:nvPr>
        </p:nvGraphicFramePr>
        <p:xfrm>
          <a:off x="3779912" y="3507854"/>
          <a:ext cx="3157619" cy="1645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99532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780750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1377337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Distance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weight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 err="1"/>
                        <a:t>list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en#88602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 err="1"/>
                        <a:t>advisory</a:t>
                      </a:r>
                      <a:endParaRPr lang="es-ES" sz="12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2529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en#85521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1626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 err="1"/>
                        <a:t>conciliatory</a:t>
                      </a:r>
                      <a:endParaRPr lang="es-ES" sz="12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baseline="0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37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25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195487"/>
            <a:ext cx="9120088" cy="648072"/>
          </a:xfrm>
        </p:spPr>
        <p:txBody>
          <a:bodyPr/>
          <a:lstStyle/>
          <a:p>
            <a:r>
              <a:rPr lang="es-ES" dirty="0"/>
              <a:t>Pros and </a:t>
            </a:r>
            <a:r>
              <a:rPr lang="es-ES" dirty="0" err="1"/>
              <a:t>cons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structured</a:t>
            </a:r>
            <a:r>
              <a:rPr lang="es-ES" dirty="0"/>
              <a:t> </a:t>
            </a:r>
            <a:r>
              <a:rPr lang="es-ES" dirty="0" err="1"/>
              <a:t>knowledge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88146"/>
            <a:ext cx="4238391" cy="1532307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95536" y="2355726"/>
            <a:ext cx="4248472" cy="2376264"/>
          </a:xfrm>
        </p:spPr>
        <p:txBody>
          <a:bodyPr/>
          <a:lstStyle/>
          <a:p>
            <a:r>
              <a:rPr lang="en-US" dirty="0"/>
              <a:t>Humans have a rich understanding of the domain, resulting in detailed, expressive models</a:t>
            </a:r>
          </a:p>
          <a:p>
            <a:r>
              <a:rPr lang="en-US" dirty="0"/>
              <a:t>Underlying formalisms support logical explanations</a:t>
            </a:r>
          </a:p>
          <a:p>
            <a:r>
              <a:rPr lang="en-US" dirty="0"/>
              <a:t>Reasonable response times</a:t>
            </a:r>
          </a:p>
          <a:p>
            <a:r>
              <a:rPr lang="en-US" dirty="0"/>
              <a:t>Tooling can optimize cost, enabling user-entered knowledge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2" y="2355726"/>
            <a:ext cx="4104456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a considerable amount of well trained, centralized labor to manually encode knowledge</a:t>
            </a:r>
          </a:p>
          <a:p>
            <a:r>
              <a:rPr lang="en-US" dirty="0"/>
              <a:t>Lacks scalability with large corpora and still costly due to humans in the loop</a:t>
            </a:r>
          </a:p>
          <a:p>
            <a:r>
              <a:rPr lang="en-US" dirty="0"/>
              <a:t>Possible bias, hard to generalize</a:t>
            </a:r>
          </a:p>
          <a:p>
            <a:r>
              <a:rPr lang="en-US" dirty="0"/>
              <a:t>Brittleness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308304" y="1750783"/>
            <a:ext cx="155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750784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3462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F5910D-BD66-403F-8F51-F4C212929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544" y="4915841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8454410-D137-41AD-A35B-D0AD0C3CAE1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841913" y="1101189"/>
            <a:ext cx="3912231" cy="3888432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Sensigrafo, a knowledge graph </a:t>
            </a:r>
            <a:r>
              <a:rPr lang="en-US" sz="1600" dirty="0"/>
              <a:t>containing word definitions, related concepts and linguistic information</a:t>
            </a:r>
          </a:p>
          <a:p>
            <a:r>
              <a:rPr lang="en-US" sz="1600" dirty="0"/>
              <a:t>Main entities include </a:t>
            </a:r>
            <a:r>
              <a:rPr lang="en-US" sz="1600" b="1" dirty="0"/>
              <a:t>syncons</a:t>
            </a:r>
            <a:r>
              <a:rPr lang="en-US" sz="1600" dirty="0"/>
              <a:t> (concepts), </a:t>
            </a:r>
            <a:r>
              <a:rPr lang="en-US" sz="1600" b="1" dirty="0"/>
              <a:t>lemmas</a:t>
            </a:r>
            <a:r>
              <a:rPr lang="en-US" sz="1600" dirty="0"/>
              <a:t> 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taxonomical, polysemy, synonymy…)</a:t>
            </a:r>
          </a:p>
          <a:p>
            <a:pPr lvl="1"/>
            <a:r>
              <a:rPr lang="es-ES" sz="1400" dirty="0"/>
              <a:t>301,582 syncons</a:t>
            </a:r>
          </a:p>
          <a:p>
            <a:pPr lvl="1"/>
            <a:r>
              <a:rPr lang="es-ES" sz="1400" dirty="0"/>
              <a:t>401,028 </a:t>
            </a:r>
            <a:r>
              <a:rPr lang="en-US" sz="1400" dirty="0"/>
              <a:t>lemmas</a:t>
            </a:r>
          </a:p>
          <a:p>
            <a:pPr lvl="1"/>
            <a:r>
              <a:rPr lang="en-US" sz="1400" dirty="0"/>
              <a:t>80+ relation types that yield ~2.8 million </a:t>
            </a:r>
            <a:r>
              <a:rPr lang="es-ES" sz="1400" dirty="0"/>
              <a:t>links</a:t>
            </a:r>
            <a:endParaRPr lang="en-US" sz="1400" dirty="0"/>
          </a:p>
          <a:p>
            <a:r>
              <a:rPr lang="en-US" sz="1600" b="1" dirty="0"/>
              <a:t>Internal representation </a:t>
            </a:r>
            <a:r>
              <a:rPr lang="en-US" sz="1600" dirty="0"/>
              <a:t>that leverages external resources, both general and domain-specific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the context of a word in Sensigrafo</a:t>
            </a:r>
          </a:p>
          <a:p>
            <a:r>
              <a:rPr lang="en-US" sz="1600" b="1" dirty="0"/>
              <a:t>Categorization </a:t>
            </a:r>
            <a:r>
              <a:rPr lang="en-US" sz="1600" dirty="0"/>
              <a:t>and </a:t>
            </a:r>
            <a:r>
              <a:rPr lang="en-US" sz="1600" b="1" dirty="0"/>
              <a:t>extraction </a:t>
            </a:r>
            <a:r>
              <a:rPr lang="en-US" sz="1600" dirty="0"/>
              <a:t>supported through </a:t>
            </a:r>
            <a:r>
              <a:rPr lang="en-US" sz="1600" b="1" dirty="0"/>
              <a:t>Sensigrafo plus lexical-syntactic rules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E93C82-99F0-4745-904B-1E592285288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4"/>
            <a:ext cx="9120088" cy="635657"/>
          </a:xfrm>
        </p:spPr>
        <p:txBody>
          <a:bodyPr/>
          <a:lstStyle/>
          <a:p>
            <a:r>
              <a:rPr lang="en-US" dirty="0"/>
              <a:t>Structured knowledge (Sensigrafo)</a:t>
            </a:r>
          </a:p>
        </p:txBody>
      </p:sp>
      <p:pic>
        <p:nvPicPr>
          <p:cNvPr id="7" name="Picture 2" descr="http://www.intelligenceapi.com/images/API.png">
            <a:extLst>
              <a:ext uri="{FF2B5EF4-FFF2-40B4-BE49-F238E27FC236}">
                <a16:creationId xmlns:a16="http://schemas.microsoft.com/office/drawing/2014/main" id="{F7DB9731-4C18-4320-BC77-482CEA3E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37457"/>
            <a:ext cx="4368689" cy="240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9">
            <a:extLst>
              <a:ext uri="{FF2B5EF4-FFF2-40B4-BE49-F238E27FC236}">
                <a16:creationId xmlns:a16="http://schemas.microsoft.com/office/drawing/2014/main" id="{2516D618-F8EB-4954-9047-BE23ACD35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101189"/>
            <a:ext cx="3028212" cy="16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4151" y="279909"/>
            <a:ext cx="9120088" cy="635657"/>
          </a:xfrm>
        </p:spPr>
        <p:txBody>
          <a:bodyPr/>
          <a:lstStyle/>
          <a:p>
            <a:r>
              <a:rPr lang="en-US" dirty="0"/>
              <a:t>Building multiple language models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b="1" dirty="0"/>
              <a:t>Word2vec</a:t>
            </a:r>
            <a:r>
              <a:rPr lang="en-US" sz="1600" dirty="0"/>
              <a:t> represents words in a vector space, making natural language computer-readable</a:t>
            </a:r>
          </a:p>
          <a:p>
            <a:r>
              <a:rPr lang="en-US" sz="1600" dirty="0"/>
              <a:t>Neural word embeddings 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 (cosine similarity)</a:t>
            </a:r>
          </a:p>
          <a:p>
            <a:r>
              <a:rPr lang="en-US" sz="1600" b="1" dirty="0"/>
              <a:t>Essential property: </a:t>
            </a:r>
            <a:r>
              <a:rPr lang="en-US" sz="1600" b="1" u="sng" dirty="0"/>
              <a:t>Semantic portability</a:t>
            </a:r>
            <a:endParaRPr lang="es-ES" sz="1600" u="sng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07901"/>
            <a:ext cx="9120088" cy="635657"/>
          </a:xfrm>
        </p:spPr>
        <p:txBody>
          <a:bodyPr/>
          <a:lstStyle/>
          <a:p>
            <a:r>
              <a:rPr lang="es-ES" dirty="0" err="1"/>
              <a:t>Towards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 at Expert </a:t>
            </a:r>
            <a:r>
              <a:rPr lang="es-ES" dirty="0" err="1"/>
              <a:t>System</a:t>
            </a:r>
            <a:endParaRPr lang="es-ES" dirty="0"/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297917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dirty="0">
                <a:solidFill>
                  <a:srgbClr val="339933"/>
                </a:solidFill>
              </a:rPr>
              <a:t>Knowledge embedded in document corpora</a:t>
            </a:r>
          </a:p>
          <a:p>
            <a:pPr marL="285750" indent="-285750"/>
            <a:r>
              <a:rPr lang="en-US" sz="1400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dirty="0">
                <a:solidFill>
                  <a:srgbClr val="C00000"/>
                </a:solidFill>
              </a:rPr>
              <a:t>Lack of true understanding of real-world semantics and pragmatics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102468" y="627534"/>
            <a:ext cx="2952328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dirty="0">
                <a:solidFill>
                  <a:srgbClr val="C00000"/>
                </a:solidFill>
              </a:rPr>
              <a:t>Deep, but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27132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materializing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that</a:t>
            </a:r>
            <a:r>
              <a:rPr lang="es-ES" sz="2000" b="1" dirty="0">
                <a:solidFill>
                  <a:srgbClr val="C00000"/>
                </a:solidFill>
              </a:rPr>
              <a:t> in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507" y="4296518"/>
            <a:ext cx="1322923" cy="6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C37BFB2-E45A-47AD-B442-2AE82BC14CA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0" y="789187"/>
            <a:ext cx="4307353" cy="3456384"/>
          </a:xfrm>
        </p:spPr>
        <p:txBody>
          <a:bodyPr/>
          <a:lstStyle/>
          <a:p>
            <a:r>
              <a:rPr lang="en-US" sz="1400" b="1" dirty="0"/>
              <a:t>Two parallel corpora</a:t>
            </a:r>
            <a:r>
              <a:rPr lang="en-US" sz="1400" dirty="0"/>
              <a:t>, focused on English and Spanish (</a:t>
            </a:r>
            <a:r>
              <a:rPr lang="en-US" sz="1400" b="1" dirty="0" err="1"/>
              <a:t>Europarl</a:t>
            </a:r>
            <a:r>
              <a:rPr lang="en-US" sz="1400" dirty="0"/>
              <a:t> and </a:t>
            </a:r>
            <a:r>
              <a:rPr lang="en-US" sz="1400" b="1" dirty="0"/>
              <a:t>UN</a:t>
            </a:r>
            <a:r>
              <a:rPr lang="en-US" sz="1400" dirty="0"/>
              <a:t>)</a:t>
            </a:r>
          </a:p>
          <a:p>
            <a:r>
              <a:rPr lang="en-US" sz="1400" b="1" dirty="0"/>
              <a:t>Meaning extracted from corpora and related to Sensigrafo </a:t>
            </a:r>
            <a:r>
              <a:rPr lang="en-US" sz="1400" dirty="0"/>
              <a:t>(</a:t>
            </a:r>
            <a:r>
              <a:rPr lang="en-US" sz="1400" b="1" dirty="0"/>
              <a:t>21%</a:t>
            </a:r>
            <a:r>
              <a:rPr lang="en-US" sz="1400" dirty="0"/>
              <a:t> and </a:t>
            </a:r>
            <a:r>
              <a:rPr lang="en-US" sz="1400" b="1" dirty="0"/>
              <a:t>30% </a:t>
            </a:r>
            <a:r>
              <a:rPr lang="en-US" sz="1400" dirty="0"/>
              <a:t>Sensigrafo covered, resp.)</a:t>
            </a:r>
          </a:p>
          <a:p>
            <a:pPr>
              <a:spcBef>
                <a:spcPts val="24"/>
              </a:spcBef>
            </a:pPr>
            <a:r>
              <a:rPr lang="en-US" sz="1400" b="1" dirty="0"/>
              <a:t>Tokenized, lemmatized and disambiguated </a:t>
            </a:r>
            <a:r>
              <a:rPr lang="en-US" sz="1400" dirty="0"/>
              <a:t>with COGITO</a:t>
            </a:r>
          </a:p>
          <a:p>
            <a:pPr>
              <a:spcBef>
                <a:spcPts val="24"/>
              </a:spcBef>
            </a:pPr>
            <a:r>
              <a:rPr lang="en-US" sz="1400" dirty="0"/>
              <a:t>Learned </a:t>
            </a:r>
            <a:r>
              <a:rPr lang="en-US" sz="1400" b="1" dirty="0"/>
              <a:t>monolingual joint word-concept models</a:t>
            </a:r>
            <a:r>
              <a:rPr lang="en-US" sz="1400" dirty="0"/>
              <a:t> and a </a:t>
            </a:r>
            <a:r>
              <a:rPr lang="en-US" sz="1400" b="1" dirty="0"/>
              <a:t>(non-linear) transformation</a:t>
            </a:r>
            <a:r>
              <a:rPr lang="en-US" sz="1400" dirty="0"/>
              <a:t> between vector spaces for crosslinguality</a:t>
            </a:r>
          </a:p>
          <a:p>
            <a:pPr>
              <a:spcBef>
                <a:spcPts val="24"/>
              </a:spcBef>
            </a:pPr>
            <a:r>
              <a:rPr lang="en-US" sz="1400" b="1" dirty="0"/>
              <a:t>Deeplearning4j</a:t>
            </a:r>
            <a:r>
              <a:rPr lang="en-US" sz="1400" dirty="0"/>
              <a:t> with Skip-gram, </a:t>
            </a:r>
            <a:r>
              <a:rPr lang="en-US" sz="1400" dirty="0" err="1"/>
              <a:t>minFreq</a:t>
            </a:r>
            <a:r>
              <a:rPr lang="en-US" sz="1400" dirty="0"/>
              <a:t> 10, vector dimensionality 400</a:t>
            </a:r>
          </a:p>
          <a:p>
            <a:pPr>
              <a:spcBef>
                <a:spcPts val="24"/>
              </a:spcBef>
            </a:pPr>
            <a:r>
              <a:rPr lang="en-US" sz="1400" b="1" dirty="0"/>
              <a:t>TensorFlow </a:t>
            </a:r>
            <a:r>
              <a:rPr lang="en-US" sz="1400" dirty="0"/>
              <a:t>and </a:t>
            </a:r>
            <a:r>
              <a:rPr lang="en-US" sz="1400" b="1" dirty="0"/>
              <a:t>Swivel </a:t>
            </a:r>
            <a:r>
              <a:rPr lang="en-US" sz="1400" dirty="0"/>
              <a:t>for better vectorization time (~16x &amp; ~20x speedup, 80 epochs)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Vecsigrafo – Putting it all together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E30CFBD-1A1C-4F81-8C1E-225432305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67888"/>
              </p:ext>
            </p:extLst>
          </p:nvPr>
        </p:nvGraphicFramePr>
        <p:xfrm>
          <a:off x="179512" y="2900918"/>
          <a:ext cx="4176464" cy="822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75997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1033805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1116211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  <a:gridCol w="1250451">
                  <a:extLst>
                    <a:ext uri="{9D8B030D-6E8A-4147-A177-3AD203B41FA5}">
                      <a16:colId xmlns:a16="http://schemas.microsoft.com/office/drawing/2014/main" val="271992323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Sentences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Spanish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words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English </a:t>
                      </a:r>
                      <a:r>
                        <a:rPr lang="es-ES" sz="1200" dirty="0" err="1"/>
                        <a:t>words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Euparl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1,965,734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51,575,748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49,093,806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/>
                        <a:t>UN.en</a:t>
                      </a:r>
                      <a:r>
                        <a:rPr lang="es-ES" sz="1200" b="1" dirty="0"/>
                        <a:t>-es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21,911,121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678,778,068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590,672,799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AF87771-E0B4-4FA7-AB07-0CBC70E8D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67894"/>
            <a:ext cx="6552728" cy="1217004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DB671D9-99BE-42D0-B268-85AA506DC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239"/>
              </p:ext>
            </p:extLst>
          </p:nvPr>
        </p:nvGraphicFramePr>
        <p:xfrm>
          <a:off x="179512" y="1305926"/>
          <a:ext cx="4176463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621292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737803">
                  <a:extLst>
                    <a:ext uri="{9D8B030D-6E8A-4147-A177-3AD203B41FA5}">
                      <a16:colId xmlns:a16="http://schemas.microsoft.com/office/drawing/2014/main" val="531294100"/>
                    </a:ext>
                  </a:extLst>
                </a:gridCol>
                <a:gridCol w="796616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  <a:gridCol w="796616">
                  <a:extLst>
                    <a:ext uri="{9D8B030D-6E8A-4147-A177-3AD203B41FA5}">
                      <a16:colId xmlns:a16="http://schemas.microsoft.com/office/drawing/2014/main" val="647877162"/>
                    </a:ext>
                  </a:extLst>
                </a:gridCol>
              </a:tblGrid>
              <a:tr h="241166">
                <a:tc rowSpan="2"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Vocab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elements</a:t>
                      </a:r>
                      <a:endParaRPr lang="es-E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EN-grafo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ES-grafo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3827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dirty="0" err="1"/>
                        <a:t>Sensi</a:t>
                      </a:r>
                      <a:endParaRPr lang="es-E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dirty="0" err="1"/>
                        <a:t>Vecsi</a:t>
                      </a:r>
                      <a:endParaRPr lang="es-E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dirty="0" err="1"/>
                        <a:t>Sensi</a:t>
                      </a:r>
                      <a:endParaRPr lang="es-E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dirty="0" err="1"/>
                        <a:t>Vecsi</a:t>
                      </a:r>
                      <a:endParaRPr lang="es-E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79465"/>
                  </a:ext>
                </a:extLst>
              </a:tr>
              <a:tr h="24116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Lemmas</a:t>
                      </a:r>
                      <a:endParaRPr lang="es-E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398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268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91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4116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Concepts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221938"/>
                  </a:ext>
                </a:extLst>
              </a:tr>
              <a:tr h="241166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6BD2B7-2059-4F50-B5F0-5DF58A46E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C1ED37-EC11-45C1-A3A6-3367B995EA2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167348" y="699542"/>
            <a:ext cx="3797140" cy="2010259"/>
          </a:xfrm>
        </p:spPr>
        <p:txBody>
          <a:bodyPr/>
          <a:lstStyle/>
          <a:p>
            <a:r>
              <a:rPr lang="en-US" sz="1600" dirty="0"/>
              <a:t>Corpus </a:t>
            </a:r>
            <a:r>
              <a:rPr lang="en-US" sz="1600" b="1" dirty="0"/>
              <a:t>size and distribution</a:t>
            </a:r>
            <a:r>
              <a:rPr lang="en-US" sz="1600" dirty="0"/>
              <a:t> matters</a:t>
            </a:r>
          </a:p>
          <a:p>
            <a:r>
              <a:rPr lang="en-US" sz="1600" b="1" strike="sngStrike" dirty="0"/>
              <a:t>Overall performance equivalent at lemma level </a:t>
            </a:r>
            <a:r>
              <a:rPr lang="en-US" sz="1600" strike="sngStrike" dirty="0"/>
              <a:t>(Swivel, same corpus) </a:t>
            </a:r>
            <a:endParaRPr lang="en-US" sz="1600" dirty="0"/>
          </a:p>
          <a:p>
            <a:r>
              <a:rPr lang="en-US" sz="1600" b="1" strike="sngStrike" dirty="0"/>
              <a:t>Including concepts</a:t>
            </a:r>
            <a:r>
              <a:rPr lang="en-US" sz="1600" strike="sngStrike" dirty="0"/>
              <a:t> </a:t>
            </a:r>
            <a:r>
              <a:rPr lang="en-US" sz="1600" b="1" strike="sngStrike" dirty="0"/>
              <a:t>has a cost </a:t>
            </a:r>
            <a:endParaRPr lang="en-US" sz="1600" b="1" dirty="0"/>
          </a:p>
          <a:p>
            <a:r>
              <a:rPr lang="en-US" sz="1600" b="1" dirty="0"/>
              <a:t>Visual inspection </a:t>
            </a:r>
            <a:r>
              <a:rPr lang="en-US" sz="1600" dirty="0"/>
              <a:t>(t-SNE, PCA) and </a:t>
            </a:r>
            <a:r>
              <a:rPr lang="en-US" sz="1600" b="1" dirty="0"/>
              <a:t>manual </a:t>
            </a:r>
            <a:r>
              <a:rPr lang="en-US" sz="1600" dirty="0"/>
              <a:t>(relatedness, analogy…)</a:t>
            </a:r>
          </a:p>
          <a:p>
            <a:r>
              <a:rPr lang="en-US" sz="1600" b="1" dirty="0"/>
              <a:t>Further insight needed</a:t>
            </a:r>
            <a:endParaRPr lang="en-US" sz="1800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A5AD76-46E1-4DAA-964A-7DF0D48A151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Vecsigrafo - Evaluation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88B4E05-F8A8-4029-9F96-0417835B8EB7}"/>
              </a:ext>
            </a:extLst>
          </p:cNvPr>
          <p:cNvGrpSpPr/>
          <p:nvPr/>
        </p:nvGrpSpPr>
        <p:grpSpPr>
          <a:xfrm>
            <a:off x="491488" y="2742590"/>
            <a:ext cx="4067944" cy="1174956"/>
            <a:chOff x="467544" y="2499742"/>
            <a:chExt cx="4067944" cy="117495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186D86D-0286-4267-9342-DA2E0ABF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DE014C1-DA43-4818-ACCB-E4B0F21A935F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6465C0A-73DA-4407-8203-48D2F5826F8C}"/>
              </a:ext>
            </a:extLst>
          </p:cNvPr>
          <p:cNvGrpSpPr/>
          <p:nvPr/>
        </p:nvGrpSpPr>
        <p:grpSpPr>
          <a:xfrm>
            <a:off x="4932040" y="2763416"/>
            <a:ext cx="4032448" cy="1176486"/>
            <a:chOff x="4572000" y="2499742"/>
            <a:chExt cx="4032448" cy="117648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68F7363-9F49-434B-B73E-A0D8C510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5A7AAC3-4EBE-43AD-879E-E3D1A7FFCAE7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8BE4838-A3DB-4B44-9990-25256AEE5F5F}"/>
              </a:ext>
            </a:extLst>
          </p:cNvPr>
          <p:cNvGrpSpPr/>
          <p:nvPr/>
        </p:nvGrpSpPr>
        <p:grpSpPr>
          <a:xfrm>
            <a:off x="491488" y="3923936"/>
            <a:ext cx="4104456" cy="1192452"/>
            <a:chOff x="467544" y="3752780"/>
            <a:chExt cx="4104456" cy="119245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0CD02602-F3EC-41CE-A399-11AB32E3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766502A-450C-49C8-80B0-B64CD0CC540B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43C845B-EC51-431A-8BD3-DD5AABCF274B}"/>
              </a:ext>
            </a:extLst>
          </p:cNvPr>
          <p:cNvGrpSpPr/>
          <p:nvPr/>
        </p:nvGrpSpPr>
        <p:grpSpPr>
          <a:xfrm>
            <a:off x="4895528" y="3944762"/>
            <a:ext cx="4068960" cy="1177496"/>
            <a:chOff x="4535488" y="3752780"/>
            <a:chExt cx="4068960" cy="117749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FD4ACD2-C67B-483D-8A6D-6ADBD303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4357D2D-7C03-49D5-B424-FEF9F3D23658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DD73772-8B43-4FA3-8A34-25DB42739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53628"/>
              </p:ext>
            </p:extLst>
          </p:nvPr>
        </p:nvGraphicFramePr>
        <p:xfrm>
          <a:off x="-36512" y="1070748"/>
          <a:ext cx="5160632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713918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71992323"/>
                    </a:ext>
                  </a:extLst>
                </a:gridCol>
                <a:gridCol w="912161">
                  <a:extLst>
                    <a:ext uri="{9D8B030D-6E8A-4147-A177-3AD203B41FA5}">
                      <a16:colId xmlns:a16="http://schemas.microsoft.com/office/drawing/2014/main" val="4061098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Model</a:t>
                      </a:r>
                      <a:endParaRPr lang="es-E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WSim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WSrel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Simlex999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Rarewords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Simverb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SotA</a:t>
                      </a:r>
                      <a:r>
                        <a:rPr lang="es-ES" sz="1200" dirty="0"/>
                        <a:t>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50.8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Swivel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61.6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62.8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1398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/>
                        <a:t>Swivel</a:t>
                      </a:r>
                      <a:r>
                        <a:rPr lang="es-ES" sz="1200" b="1" baseline="-25000" dirty="0" err="1"/>
                        <a:t>UN</a:t>
                      </a:r>
                      <a:r>
                        <a:rPr lang="es-ES" sz="1200" b="1" baseline="-25000" dirty="0"/>
                        <a:t>, 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45.0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15.3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es-ES" sz="1200" b="1" strike="sngStrike" dirty="0" err="1"/>
                        <a:t>Vecisgrafo</a:t>
                      </a:r>
                      <a:r>
                        <a:rPr lang="es-ES" sz="1200" b="1" strike="sngStrike" baseline="-25000" dirty="0" err="1"/>
                        <a:t>UN,en</a:t>
                      </a:r>
                      <a:endParaRPr lang="es-ES" sz="1200" b="1" strike="sngStrik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sngStrike" dirty="0"/>
                        <a:t>47.6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sngStrike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sngStrike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sngStrike" dirty="0"/>
                        <a:t>30.8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sngStrike" dirty="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81727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3A4EEBAD-8758-4E47-8F23-BE060B1BF847}"/>
              </a:ext>
            </a:extLst>
          </p:cNvPr>
          <p:cNvSpPr/>
          <p:nvPr/>
        </p:nvSpPr>
        <p:spPr>
          <a:xfrm>
            <a:off x="1043608" y="2427734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66F9219-8C34-490B-B9C6-D202255F4FBE}"/>
              </a:ext>
            </a:extLst>
          </p:cNvPr>
          <p:cNvSpPr/>
          <p:nvPr/>
        </p:nvSpPr>
        <p:spPr>
          <a:xfrm>
            <a:off x="687053" y="3553006"/>
            <a:ext cx="964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most frequent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8AA3CEE-5ED5-49E6-A5B9-2D8AA92D229A}"/>
              </a:ext>
            </a:extLst>
          </p:cNvPr>
          <p:cNvSpPr/>
          <p:nvPr/>
        </p:nvSpPr>
        <p:spPr>
          <a:xfrm>
            <a:off x="3816000" y="3564000"/>
            <a:ext cx="964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least frequent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710827A-46F1-4198-8139-A5ED3E37B97C}"/>
              </a:ext>
            </a:extLst>
          </p:cNvPr>
          <p:cNvSpPr/>
          <p:nvPr/>
        </p:nvSpPr>
        <p:spPr>
          <a:xfrm rot="16200000">
            <a:off x="-59593" y="3159581"/>
            <a:ext cx="9816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</a:rPr>
              <a:t>average </a:t>
            </a:r>
            <a:r>
              <a:rPr lang="en-US" sz="800" b="1" dirty="0" err="1">
                <a:solidFill>
                  <a:srgbClr val="C00000"/>
                </a:solidFill>
              </a:rPr>
              <a:t>cosim</a:t>
            </a:r>
            <a:endParaRPr lang="en-US" sz="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7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6BD2B7-2059-4F50-B5F0-5DF58A46E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A5AD76-46E1-4DAA-964A-7DF0D48A151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 err="1"/>
              <a:t>Vecsigrafo</a:t>
            </a:r>
            <a:r>
              <a:rPr lang="en-US" dirty="0"/>
              <a:t> – Word Similarity Redux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DD73772-8B43-4FA3-8A34-25DB42739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25605"/>
              </p:ext>
            </p:extLst>
          </p:nvPr>
        </p:nvGraphicFramePr>
        <p:xfrm>
          <a:off x="73079" y="1141305"/>
          <a:ext cx="5256585" cy="37585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3549">
                  <a:extLst>
                    <a:ext uri="{9D8B030D-6E8A-4147-A177-3AD203B41FA5}">
                      <a16:colId xmlns:a16="http://schemas.microsoft.com/office/drawing/2014/main" val="692004275"/>
                    </a:ext>
                  </a:extLst>
                </a:gridCol>
                <a:gridCol w="660122">
                  <a:extLst>
                    <a:ext uri="{9D8B030D-6E8A-4147-A177-3AD203B41FA5}">
                      <a16:colId xmlns:a16="http://schemas.microsoft.com/office/drawing/2014/main" val="2607785388"/>
                    </a:ext>
                  </a:extLst>
                </a:gridCol>
                <a:gridCol w="660122">
                  <a:extLst>
                    <a:ext uri="{9D8B030D-6E8A-4147-A177-3AD203B41FA5}">
                      <a16:colId xmlns:a16="http://schemas.microsoft.com/office/drawing/2014/main" val="1567390309"/>
                    </a:ext>
                  </a:extLst>
                </a:gridCol>
                <a:gridCol w="880162">
                  <a:extLst>
                    <a:ext uri="{9D8B030D-6E8A-4147-A177-3AD203B41FA5}">
                      <a16:colId xmlns:a16="http://schemas.microsoft.com/office/drawing/2014/main" val="771391876"/>
                    </a:ext>
                  </a:extLst>
                </a:gridCol>
                <a:gridCol w="953509">
                  <a:extLst>
                    <a:ext uri="{9D8B030D-6E8A-4147-A177-3AD203B41FA5}">
                      <a16:colId xmlns:a16="http://schemas.microsoft.com/office/drawing/2014/main" val="271992323"/>
                    </a:ext>
                  </a:extLst>
                </a:gridCol>
                <a:gridCol w="929121">
                  <a:extLst>
                    <a:ext uri="{9D8B030D-6E8A-4147-A177-3AD203B41FA5}">
                      <a16:colId xmlns:a16="http://schemas.microsoft.com/office/drawing/2014/main" val="4061098991"/>
                    </a:ext>
                  </a:extLst>
                </a:gridCol>
              </a:tblGrid>
              <a:tr h="343872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Model</a:t>
                      </a:r>
                      <a:endParaRPr lang="es-E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WSim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WSrel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Simlex999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Rarewords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Simverb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27745"/>
                  </a:ext>
                </a:extLst>
              </a:tr>
              <a:tr h="343872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SotA</a:t>
                      </a:r>
                      <a:r>
                        <a:rPr lang="es-ES" sz="1200" dirty="0"/>
                        <a:t>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50.8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62.8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887067"/>
                  </a:ext>
                </a:extLst>
              </a:tr>
              <a:tr h="343872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Swivel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61.6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48.3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13989"/>
                  </a:ext>
                </a:extLst>
              </a:tr>
              <a:tr h="343872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 err="1"/>
                        <a:t>Swivel</a:t>
                      </a:r>
                      <a:r>
                        <a:rPr lang="es-ES" sz="1200" b="1" baseline="-25000" dirty="0" err="1"/>
                        <a:t>UN</a:t>
                      </a:r>
                      <a:r>
                        <a:rPr lang="es-ES" sz="1200" b="1" baseline="-25000" dirty="0"/>
                        <a:t>, 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dirty="0"/>
                        <a:t>45.0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dirty="0"/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dirty="0"/>
                        <a:t>15.3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179"/>
                  </a:ext>
                </a:extLst>
              </a:tr>
              <a:tr h="38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err="1"/>
                        <a:t>Swivel</a:t>
                      </a:r>
                      <a:r>
                        <a:rPr lang="es-ES" sz="1200" b="1" baseline="-25000" dirty="0" err="1"/>
                        <a:t>UN</a:t>
                      </a:r>
                      <a:r>
                        <a:rPr lang="es-ES" sz="1200" b="1" baseline="-25000" dirty="0"/>
                        <a:t>, en</a:t>
                      </a:r>
                    </a:p>
                    <a:p>
                      <a:pPr algn="ctr"/>
                      <a:r>
                        <a:rPr lang="es-ES" sz="1200" b="1" baseline="-25000" dirty="0" err="1"/>
                        <a:t>recentered</a:t>
                      </a:r>
                      <a:endParaRPr lang="es-ES" sz="12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dirty="0"/>
                        <a:t>57.7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47.2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21.3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dirty="0"/>
                        <a:t>17.0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89347"/>
                  </a:ext>
                </a:extLst>
              </a:tr>
              <a:tr h="343872"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sngStrike" dirty="0" err="1"/>
                        <a:t>Vecisgrafo</a:t>
                      </a:r>
                      <a:r>
                        <a:rPr lang="es-ES" sz="1200" b="0" strike="sngStrike" baseline="-25000" dirty="0" err="1"/>
                        <a:t>UN,en</a:t>
                      </a:r>
                      <a:endParaRPr lang="es-ES" sz="1200" b="0" strike="sngStrik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sngStrike" dirty="0"/>
                        <a:t>47.6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sngStrike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sngStrike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sngStrike" dirty="0"/>
                        <a:t>30.8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sngStrike" dirty="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81727"/>
                  </a:ext>
                </a:extLst>
              </a:tr>
              <a:tr h="343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dirty="0" err="1"/>
                        <a:t>Vecisgrafo</a:t>
                      </a:r>
                      <a:r>
                        <a:rPr lang="es-ES" sz="1200" b="1" strike="noStrike" baseline="-25000" dirty="0" err="1"/>
                        <a:t>UN,en</a:t>
                      </a:r>
                      <a:endParaRPr lang="es-ES" sz="1200" b="1" strike="noStrik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noStrike" dirty="0"/>
                        <a:t>69.9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noStrike" dirty="0"/>
                        <a:t>51.6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noStrike" dirty="0"/>
                        <a:t>50.3*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noStrike" dirty="0"/>
                        <a:t>30.6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490570"/>
                  </a:ext>
                </a:extLst>
              </a:tr>
              <a:tr h="649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dirty="0" err="1"/>
                        <a:t>Vecisgrafo</a:t>
                      </a:r>
                      <a:r>
                        <a:rPr lang="es-ES" sz="1200" b="1" strike="noStrike" baseline="-25000" dirty="0" err="1"/>
                        <a:t>UN,en</a:t>
                      </a:r>
                      <a:endParaRPr lang="es-ES" sz="1200" b="1" strike="noStrike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baseline="-25000" dirty="0" err="1"/>
                        <a:t>recentered</a:t>
                      </a:r>
                      <a:endParaRPr lang="es-ES" sz="1200" b="1" strike="noStrike" baseline="-25000" dirty="0"/>
                    </a:p>
                    <a:p>
                      <a:pPr algn="ctr"/>
                      <a:endParaRPr lang="es-ES" sz="1200" b="1" strike="noStrik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59.3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1" strike="noStrike" dirty="0"/>
                        <a:t>42.4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49.3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30.4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86758"/>
                  </a:ext>
                </a:extLst>
              </a:tr>
              <a:tr h="649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dirty="0" err="1"/>
                        <a:t>Vecisgrafo</a:t>
                      </a:r>
                      <a:r>
                        <a:rPr lang="es-ES" sz="1200" b="1" strike="noStrike" baseline="-25000" dirty="0" err="1"/>
                        <a:t>UN,en</a:t>
                      </a:r>
                      <a:endParaRPr lang="es-ES" sz="1200" b="1" strike="noStrike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baseline="-25000" dirty="0"/>
                        <a:t>NN </a:t>
                      </a:r>
                      <a:r>
                        <a:rPr lang="es-ES" sz="1200" b="1" strike="noStrike" baseline="-25000" dirty="0" err="1"/>
                        <a:t>aligned</a:t>
                      </a:r>
                      <a:r>
                        <a:rPr lang="es-ES" sz="1200" b="1" strike="noStrike" baseline="-25000" dirty="0"/>
                        <a:t> </a:t>
                      </a:r>
                      <a:r>
                        <a:rPr lang="es-ES" sz="1200" b="1" strike="noStrike" baseline="-25000" dirty="0" err="1"/>
                        <a:t>to</a:t>
                      </a:r>
                      <a:r>
                        <a:rPr lang="es-ES" sz="1200" b="1" strike="noStrike" baseline="-25000" dirty="0"/>
                        <a:t> es </a:t>
                      </a:r>
                    </a:p>
                    <a:p>
                      <a:pPr algn="ctr"/>
                      <a:endParaRPr lang="es-ES" sz="1200" b="1" strike="noStrik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65.8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45.3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49.3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200" b="0" strike="noStrike" dirty="0"/>
                        <a:t>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258878"/>
                  </a:ext>
                </a:extLst>
              </a:tr>
            </a:tbl>
          </a:graphicData>
        </a:graphic>
      </p:graphicFrame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EA06B442-0D4E-4261-AEC3-3F973184138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329664" y="1131590"/>
            <a:ext cx="3797140" cy="2010259"/>
          </a:xfrm>
        </p:spPr>
        <p:txBody>
          <a:bodyPr/>
          <a:lstStyle/>
          <a:p>
            <a:r>
              <a:rPr lang="en-US" sz="1600" dirty="0"/>
              <a:t>Better than swivel for same corpus</a:t>
            </a:r>
          </a:p>
          <a:p>
            <a:r>
              <a:rPr lang="en-US" sz="1600" dirty="0"/>
              <a:t>Effect of </a:t>
            </a:r>
            <a:r>
              <a:rPr lang="en-US" sz="1600" b="1" dirty="0" err="1"/>
              <a:t>recentering</a:t>
            </a:r>
            <a:endParaRPr lang="en-US" sz="1600" b="1" dirty="0"/>
          </a:p>
          <a:p>
            <a:r>
              <a:rPr lang="en-US" sz="1600" dirty="0"/>
              <a:t>Effect of</a:t>
            </a:r>
            <a:r>
              <a:rPr lang="en-US" sz="1600" b="1" dirty="0"/>
              <a:t> aligning to Spanish</a:t>
            </a:r>
            <a:endParaRPr lang="en-US" sz="1600" dirty="0"/>
          </a:p>
          <a:p>
            <a:r>
              <a:rPr lang="en-US" sz="1600" b="1" dirty="0"/>
              <a:t>Further insight needed</a:t>
            </a:r>
          </a:p>
          <a:p>
            <a:pPr lvl="1"/>
            <a:r>
              <a:rPr lang="en-US" sz="1600" b="1" dirty="0"/>
              <a:t>How similar are two </a:t>
            </a:r>
            <a:r>
              <a:rPr lang="en-US" sz="1600" b="1" dirty="0" err="1"/>
              <a:t>vecsigrafos</a:t>
            </a:r>
            <a:r>
              <a:rPr lang="en-US" sz="1600" b="1" dirty="0"/>
              <a:t>?</a:t>
            </a:r>
          </a:p>
          <a:p>
            <a:pPr lvl="1"/>
            <a:r>
              <a:rPr lang="en-US" sz="1600" b="1" dirty="0"/>
              <a:t>Which relations are inferred?</a:t>
            </a:r>
          </a:p>
          <a:p>
            <a:pPr lvl="1"/>
            <a:r>
              <a:rPr lang="en-US" sz="1600" b="1" dirty="0"/>
              <a:t>How are relations encoded in the embedding space?</a:t>
            </a:r>
          </a:p>
        </p:txBody>
      </p:sp>
    </p:spTree>
    <p:extLst>
      <p:ext uri="{BB962C8B-B14F-4D97-AF65-F5344CB8AC3E}">
        <p14:creationId xmlns:p14="http://schemas.microsoft.com/office/powerpoint/2010/main" val="821016422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5861</TotalTime>
  <Words>1494</Words>
  <Application>Microsoft Office PowerPoint</Application>
  <PresentationFormat>Presentación en pantalla (16:9)</PresentationFormat>
  <Paragraphs>361</Paragraphs>
  <Slides>17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Karla</vt:lpstr>
      <vt:lpstr>Wingdings</vt:lpstr>
      <vt:lpstr>ExpertSystem</vt:lpstr>
      <vt:lpstr>Towards a Vecsigrafo Portable Semantics in Knowledge-based Text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Jose Manuel Gomez-Perez Director R&amp;D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Ronald Denaux</cp:lastModifiedBy>
  <cp:revision>267</cp:revision>
  <dcterms:created xsi:type="dcterms:W3CDTF">2017-05-09T10:44:35Z</dcterms:created>
  <dcterms:modified xsi:type="dcterms:W3CDTF">2017-10-20T18:25:45Z</dcterms:modified>
</cp:coreProperties>
</file>